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379" r:id="rId5"/>
    <p:sldId id="3368" r:id="rId6"/>
    <p:sldId id="1640" r:id="rId7"/>
    <p:sldId id="3370" r:id="rId8"/>
    <p:sldId id="3371" r:id="rId9"/>
    <p:sldId id="3372" r:id="rId10"/>
    <p:sldId id="3373" r:id="rId11"/>
    <p:sldId id="3374" r:id="rId12"/>
    <p:sldId id="3375" r:id="rId13"/>
    <p:sldId id="3376" r:id="rId14"/>
    <p:sldId id="3377" r:id="rId15"/>
    <p:sldId id="33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04A4F38-1D7C-B940-0E35-FD97D980E583}" name="Gilena J. Alcantara Mateo" initials="GM" userId="S::galcantara@poderjudicial.gob.do::ddbac5ee-c34e-4c52-81b5-67b8accc1306" providerId="AD"/>
  <p188:author id="{9AA93A39-3F62-39BF-34BE-A39C0691F648}" name="Esperanza Adames L." initials="EL" userId="S::esadames@poderjudicial.gob.do::d060c5d0-4f2c-4865-8606-4c761af642cb" providerId="AD"/>
  <p188:author id="{83ABDD70-E649-1C4C-FEF8-B3AB3BDF4D39}" name="Emmanuel Oviedo S." initials="EO" userId="S::enoviedo@poderjudicial.gob.do::dda0fa47-36cb-4931-b399-a334cb17b1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92FA1-D0C5-941A-53BC-83D6BDD5D20F}" v="18" dt="2026-02-11T17:09:28.046"/>
    <p1510:client id="{714266D7-2CB5-4333-8ADA-F84A6D1FD15D}" v="10" dt="2026-02-11T17:11:2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BD510-5C49-4E36-A35E-79CAC85E6F10}" type="datetimeFigureOut">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6B17B-1FFF-426D-AE11-659CB6CD2400}" type="slidenum">
              <a:t>‹#›</a:t>
            </a:fld>
            <a:endParaRPr lang="en-US"/>
          </a:p>
        </p:txBody>
      </p:sp>
    </p:spTree>
    <p:extLst>
      <p:ext uri="{BB962C8B-B14F-4D97-AF65-F5344CB8AC3E}">
        <p14:creationId xmlns:p14="http://schemas.microsoft.com/office/powerpoint/2010/main" val="212996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419"/>
          </a:p>
        </p:txBody>
      </p:sp>
      <p:sp>
        <p:nvSpPr>
          <p:cNvPr id="3" name="Marcador de notas 2"/>
          <p:cNvSpPr>
            <a:spLocks noGrp="1"/>
          </p:cNvSpPr>
          <p:nvPr>
            <p:ph type="body" idx="1"/>
          </p:nvPr>
        </p:nvSpPr>
        <p:spPr/>
        <p:txBody>
          <a:bodyPr/>
          <a:lstStyle/>
          <a:p>
            <a:pPr algn="just"/>
            <a:endParaRPr lang="en-US" b="1">
              <a:cs typeface="Calibri" panose="020F0502020204030204"/>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CF51D-D1A3-BE4B-95C6-F1C0966B7349}" type="slidenum">
              <a:rPr kumimoji="0" lang="en-D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D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62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12</a:t>
            </a:fld>
            <a:endParaRPr lang="es-DO"/>
          </a:p>
        </p:txBody>
      </p:sp>
    </p:spTree>
    <p:extLst>
      <p:ext uri="{BB962C8B-B14F-4D97-AF65-F5344CB8AC3E}">
        <p14:creationId xmlns:p14="http://schemas.microsoft.com/office/powerpoint/2010/main" val="339937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FBFB4E35-68C4-4660-B557-362D8C8DD938}" type="slidenum">
              <a:rPr lang="en-US" smtClean="0"/>
              <a:t>3</a:t>
            </a:fld>
            <a:endParaRPr lang="en-US"/>
          </a:p>
        </p:txBody>
      </p:sp>
    </p:spTree>
    <p:extLst>
      <p:ext uri="{BB962C8B-B14F-4D97-AF65-F5344CB8AC3E}">
        <p14:creationId xmlns:p14="http://schemas.microsoft.com/office/powerpoint/2010/main" val="23355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5</a:t>
            </a:fld>
            <a:endParaRPr lang="es-DO"/>
          </a:p>
        </p:txBody>
      </p:sp>
    </p:spTree>
    <p:extLst>
      <p:ext uri="{BB962C8B-B14F-4D97-AF65-F5344CB8AC3E}">
        <p14:creationId xmlns:p14="http://schemas.microsoft.com/office/powerpoint/2010/main" val="422375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B9E4-329C-8C72-25D9-D8E01B32C7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86AB69F-A1AB-8360-F328-A528D0687EB2}"/>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1A8D0565-F3F6-3AA0-3FF4-0CF0EA0A3FB6}"/>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DBF851C3-31DB-D4FF-A568-E26D1D41A50B}"/>
              </a:ext>
            </a:extLst>
          </p:cNvPr>
          <p:cNvSpPr>
            <a:spLocks noGrp="1"/>
          </p:cNvSpPr>
          <p:nvPr>
            <p:ph type="sldNum" sz="quarter" idx="5"/>
          </p:nvPr>
        </p:nvSpPr>
        <p:spPr/>
        <p:txBody>
          <a:bodyPr/>
          <a:lstStyle/>
          <a:p>
            <a:fld id="{9E53AF8A-1FAD-41A1-8895-22415A5485B1}" type="slidenum">
              <a:rPr lang="es-DO" smtClean="0"/>
              <a:t>6</a:t>
            </a:fld>
            <a:endParaRPr lang="es-DO"/>
          </a:p>
        </p:txBody>
      </p:sp>
    </p:spTree>
    <p:extLst>
      <p:ext uri="{BB962C8B-B14F-4D97-AF65-F5344CB8AC3E}">
        <p14:creationId xmlns:p14="http://schemas.microsoft.com/office/powerpoint/2010/main" val="402808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4720-043A-1EDF-9207-99AA5A5029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7D9086-EB70-BF3B-5746-7CA128724809}"/>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313A7B60-7008-F35E-1E8A-745DFFD95068}"/>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9C5C9192-E079-3FAC-24B1-643CF2A94AF4}"/>
              </a:ext>
            </a:extLst>
          </p:cNvPr>
          <p:cNvSpPr>
            <a:spLocks noGrp="1"/>
          </p:cNvSpPr>
          <p:nvPr>
            <p:ph type="sldNum" sz="quarter" idx="5"/>
          </p:nvPr>
        </p:nvSpPr>
        <p:spPr/>
        <p:txBody>
          <a:bodyPr/>
          <a:lstStyle/>
          <a:p>
            <a:fld id="{9E53AF8A-1FAD-41A1-8895-22415A5485B1}" type="slidenum">
              <a:rPr lang="es-DO" smtClean="0"/>
              <a:t>7</a:t>
            </a:fld>
            <a:endParaRPr lang="es-DO"/>
          </a:p>
        </p:txBody>
      </p:sp>
    </p:spTree>
    <p:extLst>
      <p:ext uri="{BB962C8B-B14F-4D97-AF65-F5344CB8AC3E}">
        <p14:creationId xmlns:p14="http://schemas.microsoft.com/office/powerpoint/2010/main" val="286507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8</a:t>
            </a:fld>
            <a:endParaRPr lang="es-DO"/>
          </a:p>
        </p:txBody>
      </p:sp>
    </p:spTree>
    <p:extLst>
      <p:ext uri="{BB962C8B-B14F-4D97-AF65-F5344CB8AC3E}">
        <p14:creationId xmlns:p14="http://schemas.microsoft.com/office/powerpoint/2010/main" val="327278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DO"/>
          </a:p>
        </p:txBody>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9E53AF8A-1FAD-41A1-8895-22415A5485B1}" type="slidenum">
              <a:rPr lang="es-DO" smtClean="0"/>
              <a:t>9</a:t>
            </a:fld>
            <a:endParaRPr lang="es-DO"/>
          </a:p>
        </p:txBody>
      </p:sp>
    </p:spTree>
    <p:extLst>
      <p:ext uri="{BB962C8B-B14F-4D97-AF65-F5344CB8AC3E}">
        <p14:creationId xmlns:p14="http://schemas.microsoft.com/office/powerpoint/2010/main" val="232455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9C87-4919-6632-43F6-F8D90719585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AB04A58-6F79-0CC5-A142-BDEFCB9AF8C7}"/>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66746295-75E9-F9AA-B99A-E43F34A0DA8F}"/>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07FD7FED-8E61-C023-7260-49A69EA9AA92}"/>
              </a:ext>
            </a:extLst>
          </p:cNvPr>
          <p:cNvSpPr>
            <a:spLocks noGrp="1"/>
          </p:cNvSpPr>
          <p:nvPr>
            <p:ph type="sldNum" sz="quarter" idx="5"/>
          </p:nvPr>
        </p:nvSpPr>
        <p:spPr/>
        <p:txBody>
          <a:bodyPr/>
          <a:lstStyle/>
          <a:p>
            <a:fld id="{9E53AF8A-1FAD-41A1-8895-22415A5485B1}" type="slidenum">
              <a:rPr lang="es-DO" smtClean="0"/>
              <a:t>10</a:t>
            </a:fld>
            <a:endParaRPr lang="es-DO"/>
          </a:p>
        </p:txBody>
      </p:sp>
    </p:spTree>
    <p:extLst>
      <p:ext uri="{BB962C8B-B14F-4D97-AF65-F5344CB8AC3E}">
        <p14:creationId xmlns:p14="http://schemas.microsoft.com/office/powerpoint/2010/main" val="320838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8DA3-AB4B-7162-7F20-4E7E8237BC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379BC7-25F0-A114-6565-B3834B020C96}"/>
              </a:ext>
            </a:extLst>
          </p:cNvPr>
          <p:cNvSpPr>
            <a:spLocks noGrp="1" noRot="1" noChangeAspect="1"/>
          </p:cNvSpPr>
          <p:nvPr>
            <p:ph type="sldImg"/>
          </p:nvPr>
        </p:nvSpPr>
        <p:spPr/>
        <p:txBody>
          <a:bodyPr/>
          <a:lstStyle/>
          <a:p>
            <a:endParaRPr lang="es-DO"/>
          </a:p>
        </p:txBody>
      </p:sp>
      <p:sp>
        <p:nvSpPr>
          <p:cNvPr id="3" name="Marcador de notas 2">
            <a:extLst>
              <a:ext uri="{FF2B5EF4-FFF2-40B4-BE49-F238E27FC236}">
                <a16:creationId xmlns:a16="http://schemas.microsoft.com/office/drawing/2014/main" id="{5B2B0689-5F35-BD48-C3CA-1007B980D8DD}"/>
              </a:ext>
            </a:extLst>
          </p:cNvPr>
          <p:cNvSpPr>
            <a:spLocks noGrp="1"/>
          </p:cNvSpPr>
          <p:nvPr>
            <p:ph type="body" idx="1"/>
          </p:nvPr>
        </p:nvSpPr>
        <p:spPr/>
        <p:txBody>
          <a:bodyPr/>
          <a:lstStyle/>
          <a:p>
            <a:endParaRPr lang="es-DO"/>
          </a:p>
        </p:txBody>
      </p:sp>
      <p:sp>
        <p:nvSpPr>
          <p:cNvPr id="4" name="Marcador de número de diapositiva 3">
            <a:extLst>
              <a:ext uri="{FF2B5EF4-FFF2-40B4-BE49-F238E27FC236}">
                <a16:creationId xmlns:a16="http://schemas.microsoft.com/office/drawing/2014/main" id="{7EB3D0D0-B162-4FE0-05B1-F5BC56500FDB}"/>
              </a:ext>
            </a:extLst>
          </p:cNvPr>
          <p:cNvSpPr>
            <a:spLocks noGrp="1"/>
          </p:cNvSpPr>
          <p:nvPr>
            <p:ph type="sldNum" sz="quarter" idx="5"/>
          </p:nvPr>
        </p:nvSpPr>
        <p:spPr/>
        <p:txBody>
          <a:bodyPr/>
          <a:lstStyle/>
          <a:p>
            <a:fld id="{9E53AF8A-1FAD-41A1-8895-22415A5485B1}" type="slidenum">
              <a:rPr lang="es-DO" smtClean="0"/>
              <a:t>11</a:t>
            </a:fld>
            <a:endParaRPr lang="es-DO"/>
          </a:p>
        </p:txBody>
      </p:sp>
    </p:spTree>
    <p:extLst>
      <p:ext uri="{BB962C8B-B14F-4D97-AF65-F5344CB8AC3E}">
        <p14:creationId xmlns:p14="http://schemas.microsoft.com/office/powerpoint/2010/main" val="421191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6" name="Imagen 6" descr="Forma, Rectángulo&#10;&#10;Descripción generada automáticamente">
            <a:extLst>
              <a:ext uri="{FF2B5EF4-FFF2-40B4-BE49-F238E27FC236}">
                <a16:creationId xmlns:a16="http://schemas.microsoft.com/office/drawing/2014/main" id="{171BFD98-F080-4F0F-A83B-4670D8AD35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
          <a:stretch/>
        </p:blipFill>
        <p:spPr>
          <a:xfrm>
            <a:off x="0" y="12700"/>
            <a:ext cx="12192000" cy="6515100"/>
          </a:xfrm>
          <a:prstGeom prst="rect">
            <a:avLst/>
          </a:prstGeom>
        </p:spPr>
      </p:pic>
      <p:sp>
        <p:nvSpPr>
          <p:cNvPr id="17" name="Título 1">
            <a:extLst>
              <a:ext uri="{FF2B5EF4-FFF2-40B4-BE49-F238E27FC236}">
                <a16:creationId xmlns:a16="http://schemas.microsoft.com/office/drawing/2014/main" id="{0E4A3A8B-AE5D-44C4-844B-E9771A88B9EE}"/>
              </a:ext>
            </a:extLst>
          </p:cNvPr>
          <p:cNvSpPr>
            <a:spLocks noGrp="1"/>
          </p:cNvSpPr>
          <p:nvPr>
            <p:ph type="title"/>
          </p:nvPr>
        </p:nvSpPr>
        <p:spPr>
          <a:xfrm>
            <a:off x="16565" y="279400"/>
            <a:ext cx="10744200" cy="369332"/>
          </a:xfrm>
        </p:spPr>
        <p:txBody>
          <a:bodyPr/>
          <a:lstStyle>
            <a:lvl1pPr algn="l">
              <a:defRPr sz="2400" b="1">
                <a:solidFill>
                  <a:schemeClr val="bg1"/>
                </a:solidFill>
                <a:latin typeface="Montserrat Light" panose="00000400000000000000" pitchFamily="50" charset="0"/>
              </a:defRPr>
            </a:lvl1pPr>
          </a:lstStyle>
          <a:p>
            <a:r>
              <a:rPr lang="es-ES"/>
              <a:t>Haga clic</a:t>
            </a:r>
            <a:endParaRPr lang="es-DO"/>
          </a:p>
        </p:txBody>
      </p:sp>
    </p:spTree>
    <p:extLst>
      <p:ext uri="{BB962C8B-B14F-4D97-AF65-F5344CB8AC3E}">
        <p14:creationId xmlns:p14="http://schemas.microsoft.com/office/powerpoint/2010/main" val="328185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oter sobre oscuros (identidad)">
    <p:bg>
      <p:bgPr>
        <a:no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EDF6C63-0CA9-5FB2-B829-F0BC966D998E}"/>
              </a:ext>
            </a:extLst>
          </p:cNvPr>
          <p:cNvSpPr/>
          <p:nvPr userDrawn="1"/>
        </p:nvSpPr>
        <p:spPr>
          <a:xfrm>
            <a:off x="0" y="0"/>
            <a:ext cx="12183870" cy="6865639"/>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s-DO"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Imagen" descr="Imagen">
            <a:extLst>
              <a:ext uri="{FF2B5EF4-FFF2-40B4-BE49-F238E27FC236}">
                <a16:creationId xmlns:a16="http://schemas.microsoft.com/office/drawing/2014/main" id="{29F1AFCA-BA5D-2E10-DC56-72F08F02E533}"/>
              </a:ext>
            </a:extLst>
          </p:cNvPr>
          <p:cNvPicPr>
            <a:picLocks noChangeAspect="1"/>
          </p:cNvPicPr>
          <p:nvPr userDrawn="1"/>
        </p:nvPicPr>
        <p:blipFill>
          <a:blip r:embed="rId2"/>
          <a:stretch>
            <a:fillRect/>
          </a:stretch>
        </p:blipFill>
        <p:spPr>
          <a:xfrm>
            <a:off x="201101" y="3015599"/>
            <a:ext cx="1554417" cy="472853"/>
          </a:xfrm>
          <a:prstGeom prst="rect">
            <a:avLst/>
          </a:prstGeom>
          <a:ln w="3175">
            <a:miter lim="400000"/>
          </a:ln>
        </p:spPr>
      </p:pic>
      <p:pic>
        <p:nvPicPr>
          <p:cNvPr id="4" name="Imagen" descr="Imagen">
            <a:extLst>
              <a:ext uri="{FF2B5EF4-FFF2-40B4-BE49-F238E27FC236}">
                <a16:creationId xmlns:a16="http://schemas.microsoft.com/office/drawing/2014/main" id="{1325F7FE-FFAF-7F24-3140-E97DF7B66CD9}"/>
              </a:ext>
            </a:extLst>
          </p:cNvPr>
          <p:cNvPicPr>
            <a:picLocks noChangeAspect="1"/>
          </p:cNvPicPr>
          <p:nvPr userDrawn="1"/>
        </p:nvPicPr>
        <p:blipFill>
          <a:blip r:embed="rId3"/>
          <a:stretch>
            <a:fillRect/>
          </a:stretch>
        </p:blipFill>
        <p:spPr>
          <a:xfrm>
            <a:off x="9473838" y="1104447"/>
            <a:ext cx="1554417" cy="472853"/>
          </a:xfrm>
          <a:prstGeom prst="rect">
            <a:avLst/>
          </a:prstGeom>
          <a:ln w="3175">
            <a:miter lim="400000"/>
          </a:ln>
        </p:spPr>
      </p:pic>
      <p:pic>
        <p:nvPicPr>
          <p:cNvPr id="5" name="Imagen" descr="Imagen">
            <a:extLst>
              <a:ext uri="{FF2B5EF4-FFF2-40B4-BE49-F238E27FC236}">
                <a16:creationId xmlns:a16="http://schemas.microsoft.com/office/drawing/2014/main" id="{EF58A8A9-4A06-A0C8-E6FD-32767A98DC3B}"/>
              </a:ext>
            </a:extLst>
          </p:cNvPr>
          <p:cNvPicPr>
            <a:picLocks noChangeAspect="1"/>
          </p:cNvPicPr>
          <p:nvPr userDrawn="1"/>
        </p:nvPicPr>
        <p:blipFill>
          <a:blip r:embed="rId2"/>
          <a:srcRect t="-12554" r="74697"/>
          <a:stretch/>
        </p:blipFill>
        <p:spPr>
          <a:xfrm>
            <a:off x="11798685" y="4376691"/>
            <a:ext cx="393316" cy="532212"/>
          </a:xfrm>
          <a:prstGeom prst="rect">
            <a:avLst/>
          </a:prstGeom>
          <a:ln w="3175">
            <a:miter lim="400000"/>
          </a:ln>
        </p:spPr>
      </p:pic>
      <p:pic>
        <p:nvPicPr>
          <p:cNvPr id="6" name="Imagen" descr="Imagen">
            <a:extLst>
              <a:ext uri="{FF2B5EF4-FFF2-40B4-BE49-F238E27FC236}">
                <a16:creationId xmlns:a16="http://schemas.microsoft.com/office/drawing/2014/main" id="{95DC6152-A1FE-3D43-C8FA-2DB2D75D04DC}"/>
              </a:ext>
            </a:extLst>
          </p:cNvPr>
          <p:cNvPicPr>
            <a:picLocks noChangeAspect="1"/>
          </p:cNvPicPr>
          <p:nvPr userDrawn="1"/>
        </p:nvPicPr>
        <p:blipFill>
          <a:blip r:embed="rId4"/>
          <a:stretch>
            <a:fillRect/>
          </a:stretch>
        </p:blipFill>
        <p:spPr>
          <a:xfrm>
            <a:off x="4788268" y="5709177"/>
            <a:ext cx="2607333" cy="368153"/>
          </a:xfrm>
          <a:prstGeom prst="rect">
            <a:avLst/>
          </a:prstGeom>
          <a:ln w="3175">
            <a:miter lim="400000"/>
          </a:ln>
        </p:spPr>
      </p:pic>
      <p:pic>
        <p:nvPicPr>
          <p:cNvPr id="8" name="Imagen" descr="Imagen">
            <a:extLst>
              <a:ext uri="{FF2B5EF4-FFF2-40B4-BE49-F238E27FC236}">
                <a16:creationId xmlns:a16="http://schemas.microsoft.com/office/drawing/2014/main" id="{FA1A7E58-B788-AF0F-0FB0-D2DBD45BDF9A}"/>
              </a:ext>
            </a:extLst>
          </p:cNvPr>
          <p:cNvPicPr>
            <a:picLocks noChangeAspect="1"/>
          </p:cNvPicPr>
          <p:nvPr userDrawn="1"/>
        </p:nvPicPr>
        <p:blipFill>
          <a:blip r:embed="rId5"/>
          <a:stretch>
            <a:fillRect/>
          </a:stretch>
        </p:blipFill>
        <p:spPr>
          <a:xfrm>
            <a:off x="9980831" y="247604"/>
            <a:ext cx="1925416" cy="509942"/>
          </a:xfrm>
          <a:prstGeom prst="rect">
            <a:avLst/>
          </a:prstGeom>
          <a:ln w="3175">
            <a:miter lim="400000"/>
          </a:ln>
        </p:spPr>
      </p:pic>
    </p:spTree>
    <p:extLst>
      <p:ext uri="{BB962C8B-B14F-4D97-AF65-F5344CB8AC3E}">
        <p14:creationId xmlns:p14="http://schemas.microsoft.com/office/powerpoint/2010/main" val="8944600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Escala de tiempo&#10;&#10;El contenido generado por IA puede ser incorrecto.">
            <a:extLst>
              <a:ext uri="{FF2B5EF4-FFF2-40B4-BE49-F238E27FC236}">
                <a16:creationId xmlns:a16="http://schemas.microsoft.com/office/drawing/2014/main" id="{C23C539B-821F-4607-7EB8-7243731DB6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 y="10160"/>
            <a:ext cx="12155876" cy="6837680"/>
          </a:xfrm>
        </p:spPr>
      </p:pic>
    </p:spTree>
    <p:extLst>
      <p:ext uri="{BB962C8B-B14F-4D97-AF65-F5344CB8AC3E}">
        <p14:creationId xmlns:p14="http://schemas.microsoft.com/office/powerpoint/2010/main" val="315833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FD0C-7AAB-380C-25AA-DF9CE74A0D1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F8E7B4F-6E1E-56D9-B2D4-F309E12B45D5}"/>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315F8B0C-38C7-0135-F16B-BE23B15F7499}"/>
              </a:ext>
            </a:extLst>
          </p:cNvPr>
          <p:cNvGraphicFramePr>
            <a:graphicFrameLocks noGrp="1"/>
          </p:cNvGraphicFramePr>
          <p:nvPr>
            <p:extLst>
              <p:ext uri="{D42A27DB-BD31-4B8C-83A1-F6EECF244321}">
                <p14:modId xmlns:p14="http://schemas.microsoft.com/office/powerpoint/2010/main" val="3825224769"/>
              </p:ext>
            </p:extLst>
          </p:nvPr>
        </p:nvGraphicFramePr>
        <p:xfrm>
          <a:off x="116917" y="1343051"/>
          <a:ext cx="11979833" cy="3997960"/>
        </p:xfrm>
        <a:graphic>
          <a:graphicData uri="http://schemas.openxmlformats.org/drawingml/2006/table">
            <a:tbl>
              <a:tblPr firstRow="1" bandRow="1">
                <a:tableStyleId>{C083E6E3-FA7D-4D7B-A595-EF9225AFEA82}</a:tableStyleId>
              </a:tblPr>
              <a:tblGrid>
                <a:gridCol w="947292">
                  <a:extLst>
                    <a:ext uri="{9D8B030D-6E8A-4147-A177-3AD203B41FA5}">
                      <a16:colId xmlns:a16="http://schemas.microsoft.com/office/drawing/2014/main" val="1217970303"/>
                    </a:ext>
                  </a:extLst>
                </a:gridCol>
                <a:gridCol w="3290835">
                  <a:extLst>
                    <a:ext uri="{9D8B030D-6E8A-4147-A177-3AD203B41FA5}">
                      <a16:colId xmlns:a16="http://schemas.microsoft.com/office/drawing/2014/main" val="135175703"/>
                    </a:ext>
                  </a:extLst>
                </a:gridCol>
                <a:gridCol w="3743752">
                  <a:extLst>
                    <a:ext uri="{9D8B030D-6E8A-4147-A177-3AD203B41FA5}">
                      <a16:colId xmlns:a16="http://schemas.microsoft.com/office/drawing/2014/main" val="139977397"/>
                    </a:ext>
                  </a:extLst>
                </a:gridCol>
                <a:gridCol w="2230789">
                  <a:extLst>
                    <a:ext uri="{9D8B030D-6E8A-4147-A177-3AD203B41FA5}">
                      <a16:colId xmlns:a16="http://schemas.microsoft.com/office/drawing/2014/main" val="3870715526"/>
                    </a:ext>
                  </a:extLst>
                </a:gridCol>
                <a:gridCol w="1767165">
                  <a:extLst>
                    <a:ext uri="{9D8B030D-6E8A-4147-A177-3AD203B41FA5}">
                      <a16:colId xmlns:a16="http://schemas.microsoft.com/office/drawing/2014/main" val="3409549968"/>
                    </a:ext>
                  </a:extLst>
                </a:gridCol>
              </a:tblGrid>
              <a:tr h="370840">
                <a:tc>
                  <a:txBody>
                    <a:bodyPr/>
                    <a:lstStyle/>
                    <a:p>
                      <a:pPr algn="ctr"/>
                      <a:r>
                        <a:rPr lang="es-DO">
                          <a:solidFill>
                            <a:schemeClr val="bg1"/>
                          </a:solidFill>
                          <a:latin typeface="Montserrat Light"/>
                        </a:rPr>
                        <a:t>No.</a:t>
                      </a:r>
                    </a:p>
                  </a:txBody>
                  <a:tcPr>
                    <a:solidFill>
                      <a:srgbClr val="204CC5"/>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204CC5"/>
                    </a:solidFill>
                  </a:tcPr>
                </a:tc>
                <a:tc>
                  <a:txBody>
                    <a:bodyPr/>
                    <a:lstStyle/>
                    <a:p>
                      <a:pPr algn="ctr"/>
                      <a:r>
                        <a:rPr lang="es-DO">
                          <a:solidFill>
                            <a:schemeClr val="bg1"/>
                          </a:solidFill>
                          <a:latin typeface="Montserrat Light"/>
                        </a:rPr>
                        <a:t>Descripción</a:t>
                      </a:r>
                    </a:p>
                  </a:txBody>
                  <a:tcPr>
                    <a:solidFill>
                      <a:srgbClr val="204CC5"/>
                    </a:solidFill>
                  </a:tcPr>
                </a:tc>
                <a:tc>
                  <a:txBody>
                    <a:bodyPr/>
                    <a:lstStyle/>
                    <a:p>
                      <a:pPr algn="ctr"/>
                      <a:r>
                        <a:rPr lang="es-DO">
                          <a:solidFill>
                            <a:schemeClr val="bg1"/>
                          </a:solidFill>
                          <a:latin typeface="Montserrat Light"/>
                        </a:rPr>
                        <a:t>Responsable</a:t>
                      </a:r>
                    </a:p>
                  </a:txBody>
                  <a:tcPr>
                    <a:solidFill>
                      <a:srgbClr val="204CC5"/>
                    </a:solidFill>
                  </a:tcPr>
                </a:tc>
                <a:tc>
                  <a:txBody>
                    <a:bodyPr/>
                    <a:lstStyle/>
                    <a:p>
                      <a:pPr algn="ctr"/>
                      <a:r>
                        <a:rPr lang="es-DO">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lvl="0" algn="ctr">
                        <a:buNone/>
                      </a:pPr>
                      <a:r>
                        <a:rPr lang="es-MX" sz="1200">
                          <a:solidFill>
                            <a:schemeClr val="tx1"/>
                          </a:solidFill>
                          <a:latin typeface="Montserrat Light"/>
                        </a:rPr>
                        <a:t>14</a:t>
                      </a:r>
                    </a:p>
                  </a:txBody>
                  <a:tcPr>
                    <a:solidFill>
                      <a:schemeClr val="bg1">
                        <a:lumMod val="75000"/>
                        <a:alpha val="20000"/>
                      </a:schemeClr>
                    </a:solidFill>
                  </a:tcPr>
                </a:tc>
                <a:tc>
                  <a:txBody>
                    <a:bodyPr/>
                    <a:lstStyle/>
                    <a:p>
                      <a:pPr marL="0" lvl="0" indent="0" algn="l">
                        <a:lnSpc>
                          <a:spcPct val="100000"/>
                        </a:lnSpc>
                        <a:spcBef>
                          <a:spcPts val="0"/>
                        </a:spcBef>
                        <a:spcAft>
                          <a:spcPts val="0"/>
                        </a:spcAft>
                        <a:buNone/>
                      </a:pPr>
                      <a:r>
                        <a:rPr lang="es-ES" sz="1200" kern="1200" noProof="0">
                          <a:solidFill>
                            <a:schemeClr val="tx1"/>
                          </a:solidFill>
                          <a:latin typeface="Montserrat Light"/>
                          <a:ea typeface="+mn-ea"/>
                          <a:cs typeface="+mn-cs"/>
                        </a:rPr>
                        <a:t>Adecuación de sedes para Infraestructura Digna y accesible*</a:t>
                      </a:r>
                    </a:p>
                  </a:txBody>
                  <a:tcPr>
                    <a:solidFill>
                      <a:schemeClr val="bg1">
                        <a:lumMod val="75000"/>
                        <a:alpha val="20000"/>
                      </a:schemeClr>
                    </a:solidFill>
                  </a:tcPr>
                </a:tc>
                <a:tc>
                  <a:txBody>
                    <a:bodyPr/>
                    <a:lstStyle/>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Remozamiento y adecuación de los accesos y espacios públicos de las sedes judiciales para facilitar el acceso a personas en condición de vulnerabilidad, usuarios(as) en general, jueces(zas) y servidores(as) judiciales. Implicaría intervenciones para mejorar la accesibilidad, mobiliario, baños, estrados, impermeabilizantes, electricidad, plomería, fachadas, pintura, según necesidad.</a:t>
                      </a:r>
                    </a:p>
                    <a:p>
                      <a:pPr lvl="0" algn="just">
                        <a:lnSpc>
                          <a:spcPct val="100000"/>
                        </a:lnSpc>
                        <a:spcBef>
                          <a:spcPts val="0"/>
                        </a:spcBef>
                        <a:spcAft>
                          <a:spcPts val="0"/>
                        </a:spcAft>
                        <a:buNone/>
                      </a:pPr>
                      <a:endParaRPr lang="es-DO" sz="1000" kern="1200" noProof="0">
                        <a:solidFill>
                          <a:schemeClr val="tx1"/>
                        </a:solidFill>
                        <a:latin typeface="Montserrat Light"/>
                        <a:ea typeface="+mn-ea"/>
                        <a:cs typeface="+mn-cs"/>
                      </a:endParaRPr>
                    </a:p>
                  </a:txBody>
                  <a:tcPr>
                    <a:solidFill>
                      <a:schemeClr val="bg1">
                        <a:lumMod val="75000"/>
                        <a:alpha val="20000"/>
                      </a:schemeClr>
                    </a:solidFill>
                  </a:tcPr>
                </a:tc>
                <a:tc>
                  <a:txBody>
                    <a:bodyPr/>
                    <a:lstStyle/>
                    <a:p>
                      <a:pPr lvl="0" algn="ctr">
                        <a:buNone/>
                      </a:pPr>
                      <a:r>
                        <a:rPr lang="es-ES" sz="1200">
                          <a:latin typeface="Montserrat Light"/>
                        </a:rPr>
                        <a:t>Dirección de Infraestructura Física</a:t>
                      </a:r>
                    </a:p>
                  </a:txBody>
                  <a:tcPr>
                    <a:solidFill>
                      <a:schemeClr val="bg1">
                        <a:lumMod val="75000"/>
                        <a:alpha val="20000"/>
                      </a:schemeClr>
                    </a:solidFill>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RD$39,411,350.00</a:t>
                      </a:r>
                      <a:endParaRPr lang="es-ES">
                        <a:solidFill>
                          <a:schemeClr val="tx1"/>
                        </a:solidFill>
                      </a:endParaRPr>
                    </a:p>
                  </a:txBody>
                  <a:tcPr>
                    <a:solidFill>
                      <a:schemeClr val="bg1">
                        <a:lumMod val="75000"/>
                        <a:alpha val="20000"/>
                      </a:schemeClr>
                    </a:solidFill>
                  </a:tcPr>
                </a:tc>
                <a:extLst>
                  <a:ext uri="{0D108BD9-81ED-4DB2-BD59-A6C34878D82A}">
                    <a16:rowId xmlns:a16="http://schemas.microsoft.com/office/drawing/2014/main" val="3296309177"/>
                  </a:ext>
                </a:extLst>
              </a:tr>
              <a:tr h="370839">
                <a:tc>
                  <a:txBody>
                    <a:bodyPr/>
                    <a:lstStyle/>
                    <a:p>
                      <a:pPr lvl="0" algn="ctr">
                        <a:buNone/>
                      </a:pPr>
                      <a:r>
                        <a:rPr lang="es-MX" sz="1200">
                          <a:solidFill>
                            <a:schemeClr val="tx1"/>
                          </a:solidFill>
                          <a:latin typeface="Montserrat Light"/>
                        </a:rPr>
                        <a:t>15</a:t>
                      </a:r>
                    </a:p>
                  </a:txBody>
                  <a:tcPr/>
                </a:tc>
                <a:tc>
                  <a:txBody>
                    <a:bodyPr/>
                    <a:lstStyle/>
                    <a:p>
                      <a:pPr marL="0" marR="0" lvl="0" indent="0" algn="l">
                        <a:lnSpc>
                          <a:spcPct val="100000"/>
                        </a:lnSpc>
                        <a:spcBef>
                          <a:spcPts val="0"/>
                        </a:spcBef>
                        <a:spcAft>
                          <a:spcPts val="0"/>
                        </a:spcAft>
                        <a:buNone/>
                      </a:pPr>
                      <a:r>
                        <a:rPr lang="es-DO" sz="1200" b="0" i="0" u="none" strike="noStrike" baseline="0" noProof="0">
                          <a:solidFill>
                            <a:srgbClr val="000000"/>
                          </a:solidFill>
                          <a:latin typeface="Montserrat Light"/>
                        </a:rPr>
                        <a:t>Mecanismos No Adversariales de Resolución de Conflictos</a:t>
                      </a:r>
                      <a:r>
                        <a:rPr lang="es-DO" sz="1200">
                          <a:solidFill>
                            <a:schemeClr val="tx1"/>
                          </a:solidFill>
                          <a:latin typeface="Montserrat Light"/>
                        </a:rPr>
                        <a:t>*</a:t>
                      </a:r>
                      <a:endParaRPr lang="es-ES" sz="1200">
                        <a:solidFill>
                          <a:schemeClr val="tx1"/>
                        </a:solidFill>
                        <a:latin typeface="Montserrat Light"/>
                      </a:endParaRPr>
                    </a:p>
                  </a:txBody>
                  <a:tcPr/>
                </a:tc>
                <a:tc>
                  <a:txBody>
                    <a:bodyPr/>
                    <a:lstStyle/>
                    <a:p>
                      <a:pPr lvl="0" algn="just">
                        <a:buNone/>
                      </a:pPr>
                      <a:r>
                        <a:rPr lang="es-DO" sz="1000" kern="1200">
                          <a:solidFill>
                            <a:schemeClr val="tx1"/>
                          </a:solidFill>
                          <a:latin typeface="Montserrat Light"/>
                          <a:ea typeface="+mn-ea"/>
                          <a:cs typeface="+mn-cs"/>
                        </a:rPr>
                        <a:t>Implementación de Centros de Mediación en sedes específicas así como Salas de Mediación y Conciliación, con el propósito de impulsar y promover el uso de los mecanismos no adversariales de resolución de conflictos y ampliar los canales para la conciliación y la mediación, como vías de acceso a la justicia.</a:t>
                      </a:r>
                      <a:endParaRPr lang="es-ES" sz="1000" kern="1200">
                        <a:solidFill>
                          <a:schemeClr val="tx1"/>
                        </a:solidFill>
                        <a:latin typeface="Montserrat Light"/>
                        <a:ea typeface="+mn-ea"/>
                        <a:cs typeface="+mn-cs"/>
                      </a:endParaRPr>
                    </a:p>
                  </a:txBody>
                  <a:tcPr/>
                </a:tc>
                <a:tc>
                  <a:txBody>
                    <a:bodyPr/>
                    <a:lstStyle/>
                    <a:p>
                      <a:pPr lvl="0" algn="ctr">
                        <a:buNone/>
                      </a:pPr>
                      <a:r>
                        <a:rPr lang="es-DO" sz="1200">
                          <a:latin typeface="Montserrat Light"/>
                        </a:rPr>
                        <a:t>Dirección de Justicia Inclusiva </a:t>
                      </a:r>
                      <a:endParaRPr lang="es-ES"/>
                    </a:p>
                  </a:txBody>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RD$855,248.50</a:t>
                      </a:r>
                      <a:endParaRPr lang="es-ES"/>
                    </a:p>
                  </a:txBody>
                  <a:tcPr/>
                </a:tc>
                <a:extLst>
                  <a:ext uri="{0D108BD9-81ED-4DB2-BD59-A6C34878D82A}">
                    <a16:rowId xmlns:a16="http://schemas.microsoft.com/office/drawing/2014/main" val="2769268187"/>
                  </a:ext>
                </a:extLst>
              </a:tr>
              <a:tr h="370839">
                <a:tc>
                  <a:txBody>
                    <a:bodyPr/>
                    <a:lstStyle/>
                    <a:p>
                      <a:pPr lvl="0" algn="ctr">
                        <a:buNone/>
                      </a:pPr>
                      <a:r>
                        <a:rPr lang="es-MX" sz="1200">
                          <a:solidFill>
                            <a:schemeClr val="tx1"/>
                          </a:solidFill>
                          <a:latin typeface="Montserrat Light"/>
                        </a:rPr>
                        <a:t>16</a:t>
                      </a:r>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b="0" i="0" u="none" strike="noStrike" kern="1200" baseline="0">
                          <a:solidFill>
                            <a:srgbClr val="000000"/>
                          </a:solidFill>
                          <a:latin typeface="Montserrat Light"/>
                          <a:ea typeface="+mn-ea"/>
                          <a:cs typeface="+mn-cs"/>
                        </a:rPr>
                        <a:t>Justicia Restaurativa Juvenil*</a:t>
                      </a:r>
                    </a:p>
                    <a:p>
                      <a:pPr lvl="0">
                        <a:buNone/>
                      </a:pPr>
                      <a:endParaRPr lang="es-ES"/>
                    </a:p>
                  </a:txBody>
                  <a:tcPr>
                    <a:solidFill>
                      <a:schemeClr val="bg1">
                        <a:lumMod val="75000"/>
                        <a:alpha val="20000"/>
                      </a:schemeClr>
                    </a:solidFill>
                  </a:tcPr>
                </a:tc>
                <a:tc>
                  <a:txBody>
                    <a:bodyPr/>
                    <a:lstStyle/>
                    <a:p>
                      <a:pPr algn="just"/>
                      <a:r>
                        <a:rPr lang="es-DO" sz="1000" kern="1200">
                          <a:solidFill>
                            <a:schemeClr val="tx1"/>
                          </a:solidFill>
                          <a:latin typeface="Montserrat Light"/>
                          <a:ea typeface="+mn-ea"/>
                          <a:cs typeface="+mn-cs"/>
                        </a:rPr>
                        <a:t>Dotación de mediadores especializados y personal capacitado en justicia penal restaurativa en los centros de mediación. Implica el involucramiento de las instituciones que conforman el sistema penal juvenil, la comunidad y organizaciones de la sociedad civil; la adecuación de áreas físicas y la creación la estructura y esquema de trabajo.</a:t>
                      </a:r>
                      <a:endParaRPr lang="es-MX"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marL="0" marR="0" lvl="0" indent="0" algn="ctr" rtl="0">
                        <a:lnSpc>
                          <a:spcPct val="100000"/>
                        </a:lnSpc>
                        <a:spcBef>
                          <a:spcPts val="0"/>
                        </a:spcBef>
                        <a:spcAft>
                          <a:spcPts val="0"/>
                        </a:spcAft>
                        <a:buClrTx/>
                        <a:buSzTx/>
                        <a:buFontTx/>
                        <a:buNone/>
                      </a:pPr>
                      <a:r>
                        <a:rPr lang="es-ES" sz="1200" kern="1200">
                          <a:solidFill>
                            <a:schemeClr val="tx1"/>
                          </a:solidFill>
                          <a:latin typeface="Montserrat Light"/>
                          <a:ea typeface="+mn-ea"/>
                          <a:cs typeface="+mn-cs"/>
                        </a:rPr>
                        <a:t>Dirección de Justicia Inclusiva </a:t>
                      </a:r>
                    </a:p>
                    <a:p>
                      <a:pPr marL="0" marR="0" lvl="0" indent="0" algn="ctr" rtl="0">
                        <a:lnSpc>
                          <a:spcPct val="100000"/>
                        </a:lnSpc>
                        <a:spcBef>
                          <a:spcPts val="0"/>
                        </a:spcBef>
                        <a:spcAft>
                          <a:spcPts val="0"/>
                        </a:spcAft>
                        <a:buClrTx/>
                        <a:buSzTx/>
                        <a:buFontTx/>
                        <a:buNone/>
                      </a:pPr>
                      <a:endParaRPr lang="es-ES"/>
                    </a:p>
                  </a:txBody>
                  <a:tcPr>
                    <a:solidFill>
                      <a:schemeClr val="bg1">
                        <a:lumMod val="75000"/>
                        <a:alpha val="20000"/>
                      </a:schemeClr>
                    </a:solidFill>
                  </a:tcPr>
                </a:tc>
                <a:tc>
                  <a:txBody>
                    <a:bodyPr/>
                    <a:lstStyle/>
                    <a:p>
                      <a:pPr marL="0" marR="0" lvl="0" indent="0" algn="r" rtl="0">
                        <a:lnSpc>
                          <a:spcPct val="100000"/>
                        </a:lnSpc>
                        <a:spcBef>
                          <a:spcPts val="0"/>
                        </a:spcBef>
                        <a:spcAft>
                          <a:spcPts val="0"/>
                        </a:spcAft>
                        <a:buClrTx/>
                        <a:buSzTx/>
                        <a:buFontTx/>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RD$200,000.00</a:t>
                      </a:r>
                      <a:endParaRPr lang="es-ES"/>
                    </a:p>
                  </a:txBody>
                  <a:tcPr>
                    <a:solidFill>
                      <a:schemeClr val="bg1">
                        <a:lumMod val="75000"/>
                        <a:alpha val="20000"/>
                      </a:schemeClr>
                    </a:solidFill>
                  </a:tcPr>
                </a:tc>
                <a:extLst>
                  <a:ext uri="{0D108BD9-81ED-4DB2-BD59-A6C34878D82A}">
                    <a16:rowId xmlns:a16="http://schemas.microsoft.com/office/drawing/2014/main" val="1493766471"/>
                  </a:ext>
                </a:extLst>
              </a:tr>
            </a:tbl>
          </a:graphicData>
        </a:graphic>
      </p:graphicFrame>
      <p:sp>
        <p:nvSpPr>
          <p:cNvPr id="5" name="CuadroTexto 4">
            <a:extLst>
              <a:ext uri="{FF2B5EF4-FFF2-40B4-BE49-F238E27FC236}">
                <a16:creationId xmlns:a16="http://schemas.microsoft.com/office/drawing/2014/main" id="{C394DD6B-E69B-9603-F95C-3113B3E08044}"/>
              </a:ext>
            </a:extLst>
          </p:cNvPr>
          <p:cNvSpPr txBox="1"/>
          <p:nvPr/>
        </p:nvSpPr>
        <p:spPr>
          <a:xfrm>
            <a:off x="1996724" y="314701"/>
            <a:ext cx="3851626" cy="461665"/>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Imagen 4" descr="Un dibujo de un perro&#10;&#10;Descripción generada automáticamente con confianza media">
            <a:extLst>
              <a:ext uri="{FF2B5EF4-FFF2-40B4-BE49-F238E27FC236}">
                <a16:creationId xmlns:a16="http://schemas.microsoft.com/office/drawing/2014/main" id="{8EEE4D55-476E-5B44-7005-EC1264C7FB11}"/>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9" name="Picture 6">
            <a:extLst>
              <a:ext uri="{FF2B5EF4-FFF2-40B4-BE49-F238E27FC236}">
                <a16:creationId xmlns:a16="http://schemas.microsoft.com/office/drawing/2014/main" id="{E8769B47-65B4-D716-BB56-398C29E11B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342183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28F-0208-0B92-C504-78478968D93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29067F-FD3D-20B0-D760-194827D4C136}"/>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90F00EA-AAE2-ADDA-802C-3416877A3318}"/>
              </a:ext>
            </a:extLst>
          </p:cNvPr>
          <p:cNvGraphicFramePr>
            <a:graphicFrameLocks noGrp="1"/>
          </p:cNvGraphicFramePr>
          <p:nvPr>
            <p:extLst>
              <p:ext uri="{D42A27DB-BD31-4B8C-83A1-F6EECF244321}">
                <p14:modId xmlns:p14="http://schemas.microsoft.com/office/powerpoint/2010/main" val="1427760219"/>
              </p:ext>
            </p:extLst>
          </p:nvPr>
        </p:nvGraphicFramePr>
        <p:xfrm>
          <a:off x="116917" y="1343051"/>
          <a:ext cx="12008407" cy="3357880"/>
        </p:xfrm>
        <a:graphic>
          <a:graphicData uri="http://schemas.openxmlformats.org/drawingml/2006/table">
            <a:tbl>
              <a:tblPr firstRow="1" bandRow="1">
                <a:tableStyleId>{C083E6E3-FA7D-4D7B-A595-EF9225AFEA82}</a:tableStyleId>
              </a:tblPr>
              <a:tblGrid>
                <a:gridCol w="949551">
                  <a:extLst>
                    <a:ext uri="{9D8B030D-6E8A-4147-A177-3AD203B41FA5}">
                      <a16:colId xmlns:a16="http://schemas.microsoft.com/office/drawing/2014/main" val="1217970303"/>
                    </a:ext>
                  </a:extLst>
                </a:gridCol>
                <a:gridCol w="3298684">
                  <a:extLst>
                    <a:ext uri="{9D8B030D-6E8A-4147-A177-3AD203B41FA5}">
                      <a16:colId xmlns:a16="http://schemas.microsoft.com/office/drawing/2014/main" val="135175703"/>
                    </a:ext>
                  </a:extLst>
                </a:gridCol>
                <a:gridCol w="3752682">
                  <a:extLst>
                    <a:ext uri="{9D8B030D-6E8A-4147-A177-3AD203B41FA5}">
                      <a16:colId xmlns:a16="http://schemas.microsoft.com/office/drawing/2014/main" val="139977397"/>
                    </a:ext>
                  </a:extLst>
                </a:gridCol>
                <a:gridCol w="2236110">
                  <a:extLst>
                    <a:ext uri="{9D8B030D-6E8A-4147-A177-3AD203B41FA5}">
                      <a16:colId xmlns:a16="http://schemas.microsoft.com/office/drawing/2014/main" val="3870715526"/>
                    </a:ext>
                  </a:extLst>
                </a:gridCol>
                <a:gridCol w="1771380">
                  <a:extLst>
                    <a:ext uri="{9D8B030D-6E8A-4147-A177-3AD203B41FA5}">
                      <a16:colId xmlns:a16="http://schemas.microsoft.com/office/drawing/2014/main" val="3409549968"/>
                    </a:ext>
                  </a:extLst>
                </a:gridCol>
              </a:tblGrid>
              <a:tr h="370840">
                <a:tc>
                  <a:txBody>
                    <a:bodyPr/>
                    <a:lstStyle/>
                    <a:p>
                      <a:pPr algn="ctr"/>
                      <a:r>
                        <a:rPr lang="es-DO">
                          <a:solidFill>
                            <a:schemeClr val="bg1"/>
                          </a:solidFill>
                          <a:latin typeface="Montserrat Light"/>
                        </a:rPr>
                        <a:t>No.</a:t>
                      </a:r>
                    </a:p>
                  </a:txBody>
                  <a:tcPr>
                    <a:solidFill>
                      <a:srgbClr val="204CC5"/>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204CC5"/>
                    </a:solidFill>
                  </a:tcPr>
                </a:tc>
                <a:tc>
                  <a:txBody>
                    <a:bodyPr/>
                    <a:lstStyle/>
                    <a:p>
                      <a:pPr algn="ctr"/>
                      <a:r>
                        <a:rPr lang="es-DO">
                          <a:solidFill>
                            <a:schemeClr val="bg1"/>
                          </a:solidFill>
                          <a:latin typeface="Montserrat Light"/>
                        </a:rPr>
                        <a:t>Descripción</a:t>
                      </a:r>
                    </a:p>
                  </a:txBody>
                  <a:tcPr>
                    <a:solidFill>
                      <a:srgbClr val="204CC5"/>
                    </a:solidFill>
                  </a:tcPr>
                </a:tc>
                <a:tc>
                  <a:txBody>
                    <a:bodyPr/>
                    <a:lstStyle/>
                    <a:p>
                      <a:pPr algn="ctr"/>
                      <a:r>
                        <a:rPr lang="es-DO">
                          <a:solidFill>
                            <a:schemeClr val="bg1"/>
                          </a:solidFill>
                          <a:latin typeface="Montserrat Light"/>
                        </a:rPr>
                        <a:t>Responsable</a:t>
                      </a:r>
                    </a:p>
                  </a:txBody>
                  <a:tcPr>
                    <a:solidFill>
                      <a:srgbClr val="204CC5"/>
                    </a:solidFill>
                  </a:tcPr>
                </a:tc>
                <a:tc>
                  <a:txBody>
                    <a:bodyPr/>
                    <a:lstStyle/>
                    <a:p>
                      <a:pPr algn="ctr"/>
                      <a:r>
                        <a:rPr lang="es-DO">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algn="ctr"/>
                      <a:r>
                        <a:rPr lang="es-DO" sz="1200">
                          <a:solidFill>
                            <a:schemeClr val="tx1"/>
                          </a:solidFill>
                          <a:latin typeface="Montserrat Light"/>
                        </a:rPr>
                        <a:t>17</a:t>
                      </a:r>
                    </a:p>
                  </a:txBody>
                  <a:tcPr>
                    <a:solidFill>
                      <a:schemeClr val="bg1">
                        <a:lumMod val="75000"/>
                        <a:alpha val="20000"/>
                      </a:schemeClr>
                    </a:solidFill>
                  </a:tcPr>
                </a:tc>
                <a:tc>
                  <a:txBody>
                    <a:bodyPr/>
                    <a:lstStyle/>
                    <a:p>
                      <a:pPr algn="l" rtl="0" fontAlgn="base"/>
                      <a:r>
                        <a:rPr lang="es-DO" sz="1200" kern="1200">
                          <a:solidFill>
                            <a:schemeClr val="tx1"/>
                          </a:solidFill>
                          <a:latin typeface="Montserrat Light"/>
                          <a:ea typeface="+mn-ea"/>
                          <a:cs typeface="+mn-cs"/>
                        </a:rPr>
                        <a:t>Identidad Institucional </a:t>
                      </a:r>
                      <a:r>
                        <a:rPr lang="en-US" sz="1200" kern="1200">
                          <a:solidFill>
                            <a:schemeClr val="tx1"/>
                          </a:solidFill>
                          <a:latin typeface="Montserrat Light"/>
                          <a:ea typeface="+mn-ea"/>
                          <a:cs typeface="+mn-cs"/>
                        </a:rPr>
                        <a:t>&amp;</a:t>
                      </a:r>
                      <a:r>
                        <a:rPr lang="es-ES" sz="1200" kern="1200">
                          <a:solidFill>
                            <a:schemeClr val="tx1"/>
                          </a:solidFill>
                          <a:latin typeface="Montserrat Light"/>
                          <a:ea typeface="+mn-ea"/>
                          <a:cs typeface="+mn-cs"/>
                        </a:rPr>
                        <a:t> Accesibilidad y Usabilidad de Portales Web</a:t>
                      </a:r>
                      <a:r>
                        <a:rPr lang="es-DO" sz="1200" kern="1200">
                          <a:solidFill>
                            <a:schemeClr val="tx1"/>
                          </a:solidFill>
                          <a:latin typeface="Montserrat Light"/>
                          <a:ea typeface="+mn-ea"/>
                          <a:cs typeface="+mn-cs"/>
                        </a:rPr>
                        <a:t>*  </a:t>
                      </a:r>
                    </a:p>
                  </a:txBody>
                  <a:tcPr>
                    <a:solidFill>
                      <a:schemeClr val="bg1">
                        <a:lumMod val="75000"/>
                        <a:alpha val="20000"/>
                      </a:schemeClr>
                    </a:solidFill>
                  </a:tcPr>
                </a:tc>
                <a:tc>
                  <a:txBody>
                    <a:bodyPr/>
                    <a:lstStyle/>
                    <a:p>
                      <a:pPr algn="just" rtl="0" fontAlgn="base"/>
                      <a:r>
                        <a:rPr lang="es-ES" sz="1000" kern="1200">
                          <a:solidFill>
                            <a:schemeClr val="tx1"/>
                          </a:solidFill>
                          <a:latin typeface="Montserrat Light"/>
                          <a:ea typeface="+mn-ea"/>
                          <a:cs typeface="+mn-cs"/>
                        </a:rPr>
                        <a:t>Diseño e implementación de una estrategia de marca del Poder Judicial y sus órganos de servicios basada en la estrategia y los valores de la organización. </a:t>
                      </a:r>
                    </a:p>
                    <a:p>
                      <a:pPr algn="just" rtl="0" fontAlgn="base"/>
                      <a:endParaRPr lang="es-ES" sz="1000" kern="1200">
                        <a:solidFill>
                          <a:schemeClr val="tx1"/>
                        </a:solidFill>
                        <a:latin typeface="Montserrat Light"/>
                        <a:ea typeface="+mn-ea"/>
                        <a:cs typeface="+mn-cs"/>
                      </a:endParaRPr>
                    </a:p>
                    <a:p>
                      <a:pPr algn="just" rtl="0" fontAlgn="base"/>
                      <a:r>
                        <a:rPr lang="es-ES" sz="1000" kern="1200">
                          <a:solidFill>
                            <a:schemeClr val="tx1"/>
                          </a:solidFill>
                          <a:latin typeface="Montserrat Light"/>
                          <a:ea typeface="+mn-ea"/>
                          <a:cs typeface="+mn-cs"/>
                        </a:rPr>
                        <a:t>Diagnóstico y rediseño de los portales web institucionales para lograr un entorno web adaptado a las necesidades de los visitantes, con el objetivo de mejorar la experiencia de usuario,  garantizar un funcionamiento más ágil y un menor tiempo de respuesta; enriquecer los contenidos y adaptarlos a un lenguaje de fácil comprensión. Este rediseño permitirá que los portales web puedan ser fácilmente utilizados por personas con diferentes discapacidades, en cumplimiento con los estándares exigidos por la normativa B2: Accesibilidad Web, de la Oficina Gubernamental de Tecnologías de la Información y la Comunicación (OGTIC), avalada por el Consejo Nacional de Discapacidad, CONADIS y por el Instituto Dominicano para la Calidad (INDOCAL).</a:t>
                      </a:r>
                      <a:endParaRPr lang="es-DO"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algn="ctr"/>
                      <a:r>
                        <a:rPr lang="es-DO" sz="1200">
                          <a:latin typeface="Montserrat Light"/>
                        </a:rPr>
                        <a:t>Dirección de Producción e Identidad </a:t>
                      </a:r>
                    </a:p>
                    <a:p>
                      <a:pPr algn="ctr"/>
                      <a:r>
                        <a:rPr lang="es-DO" sz="1200">
                          <a:latin typeface="Montserrat Light"/>
                        </a:rPr>
                        <a:t>Institucional </a:t>
                      </a:r>
                      <a:endParaRPr lang="es-ES" sz="1200">
                        <a:latin typeface="Montserrat Light"/>
                      </a:endParaRPr>
                    </a:p>
                  </a:txBody>
                  <a:tcPr>
                    <a:solidFill>
                      <a:schemeClr val="bg1">
                        <a:lumMod val="75000"/>
                        <a:alpha val="20000"/>
                      </a:schemeClr>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s-DO" sz="1200">
                          <a:latin typeface="Montserrat Light" panose="00000400000000000000" pitchFamily="2" charset="0"/>
                        </a:rPr>
                        <a:t>RD$6,129,080.00</a:t>
                      </a:r>
                    </a:p>
                  </a:txBody>
                  <a:tcPr>
                    <a:solidFill>
                      <a:schemeClr val="bg1">
                        <a:lumMod val="75000"/>
                        <a:alpha val="20000"/>
                      </a:schemeClr>
                    </a:solidFill>
                  </a:tcPr>
                </a:tc>
                <a:extLst>
                  <a:ext uri="{0D108BD9-81ED-4DB2-BD59-A6C34878D82A}">
                    <a16:rowId xmlns:a16="http://schemas.microsoft.com/office/drawing/2014/main" val="3296309177"/>
                  </a:ext>
                </a:extLst>
              </a:tr>
            </a:tbl>
          </a:graphicData>
        </a:graphic>
      </p:graphicFrame>
      <p:sp>
        <p:nvSpPr>
          <p:cNvPr id="5" name="CuadroTexto 4">
            <a:extLst>
              <a:ext uri="{FF2B5EF4-FFF2-40B4-BE49-F238E27FC236}">
                <a16:creationId xmlns:a16="http://schemas.microsoft.com/office/drawing/2014/main" id="{4BD4867F-1FD4-7ABC-B57C-2050F189143E}"/>
              </a:ext>
            </a:extLst>
          </p:cNvPr>
          <p:cNvSpPr txBox="1"/>
          <p:nvPr/>
        </p:nvSpPr>
        <p:spPr>
          <a:xfrm>
            <a:off x="1996724" y="314701"/>
            <a:ext cx="3851626" cy="461665"/>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Imagen 4" descr="Un dibujo de un perro&#10;&#10;Descripción generada automáticamente con confianza media">
            <a:extLst>
              <a:ext uri="{FF2B5EF4-FFF2-40B4-BE49-F238E27FC236}">
                <a16:creationId xmlns:a16="http://schemas.microsoft.com/office/drawing/2014/main" id="{4A3973CB-393B-067C-4BF3-935B0BF81D2D}"/>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9" name="Picture 6">
            <a:extLst>
              <a:ext uri="{FF2B5EF4-FFF2-40B4-BE49-F238E27FC236}">
                <a16:creationId xmlns:a16="http://schemas.microsoft.com/office/drawing/2014/main" id="{4E9AF444-F28C-8C80-ADDB-49AD78B38D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30369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3521427766"/>
              </p:ext>
            </p:extLst>
          </p:nvPr>
        </p:nvGraphicFramePr>
        <p:xfrm>
          <a:off x="64559" y="1199252"/>
          <a:ext cx="12062882" cy="243840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solidFill>
                            <a:schemeClr val="bg1"/>
                          </a:solidFill>
                          <a:latin typeface="Montserrat Light"/>
                        </a:rPr>
                        <a:t>No.</a:t>
                      </a:r>
                    </a:p>
                  </a:txBody>
                  <a:tcPr>
                    <a:solidFill>
                      <a:schemeClr val="tx1">
                        <a:lumMod val="65000"/>
                        <a:lumOff val="35000"/>
                      </a:schemeClr>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chemeClr val="tx1">
                        <a:lumMod val="65000"/>
                        <a:lumOff val="35000"/>
                      </a:schemeClr>
                    </a:solidFill>
                  </a:tcPr>
                </a:tc>
                <a:tc>
                  <a:txBody>
                    <a:bodyPr/>
                    <a:lstStyle/>
                    <a:p>
                      <a:pPr algn="ctr"/>
                      <a:r>
                        <a:rPr lang="es-DO">
                          <a:solidFill>
                            <a:schemeClr val="bg1"/>
                          </a:solidFill>
                          <a:latin typeface="Montserrat Light"/>
                        </a:rPr>
                        <a:t>Descripción</a:t>
                      </a:r>
                    </a:p>
                  </a:txBody>
                  <a:tcPr>
                    <a:solidFill>
                      <a:schemeClr val="tx1">
                        <a:lumMod val="65000"/>
                        <a:lumOff val="35000"/>
                      </a:schemeClr>
                    </a:solidFill>
                  </a:tcPr>
                </a:tc>
                <a:tc>
                  <a:txBody>
                    <a:bodyPr/>
                    <a:lstStyle/>
                    <a:p>
                      <a:pPr algn="ctr"/>
                      <a:r>
                        <a:rPr lang="es-DO">
                          <a:solidFill>
                            <a:schemeClr val="bg1"/>
                          </a:solidFill>
                          <a:latin typeface="Montserrat Light"/>
                        </a:rPr>
                        <a:t>Responsable</a:t>
                      </a:r>
                    </a:p>
                  </a:txBody>
                  <a:tcPr>
                    <a:solidFill>
                      <a:schemeClr val="tx1">
                        <a:lumMod val="65000"/>
                        <a:lumOff val="35000"/>
                      </a:schemeClr>
                    </a:solidFill>
                  </a:tcPr>
                </a:tc>
                <a:tc>
                  <a:txBody>
                    <a:bodyPr/>
                    <a:lstStyle/>
                    <a:p>
                      <a:pPr algn="ctr"/>
                      <a:r>
                        <a:rPr lang="es-DO">
                          <a:solidFill>
                            <a:schemeClr val="bg1"/>
                          </a:solidFill>
                          <a:latin typeface="Montserrat Light"/>
                        </a:rPr>
                        <a:t>Presupuesto</a:t>
                      </a:r>
                    </a:p>
                  </a:txBody>
                  <a:tcPr>
                    <a:solidFill>
                      <a:schemeClr val="tx1">
                        <a:lumMod val="65000"/>
                        <a:lumOff val="35000"/>
                      </a:schemeClr>
                    </a:solidFill>
                  </a:tcPr>
                </a:tc>
                <a:extLst>
                  <a:ext uri="{0D108BD9-81ED-4DB2-BD59-A6C34878D82A}">
                    <a16:rowId xmlns:a16="http://schemas.microsoft.com/office/drawing/2014/main" val="3925969102"/>
                  </a:ext>
                </a:extLst>
              </a:tr>
              <a:tr h="886599">
                <a:tc>
                  <a:txBody>
                    <a:bodyPr/>
                    <a:lstStyle/>
                    <a:p>
                      <a:pPr algn="ctr"/>
                      <a:r>
                        <a:rPr lang="es-ES" sz="1200">
                          <a:solidFill>
                            <a:schemeClr val="tx1"/>
                          </a:solidFill>
                          <a:latin typeface="Montserrat Light"/>
                        </a:rPr>
                        <a:t>18</a:t>
                      </a:r>
                      <a:endParaRPr lang="es-DO" sz="1200">
                        <a:solidFill>
                          <a:schemeClr val="tx1"/>
                        </a:solidFill>
                        <a:latin typeface="Montserrat Light"/>
                      </a:endParaRPr>
                    </a:p>
                  </a:txBody>
                  <a:tcPr>
                    <a:solidFill>
                      <a:schemeClr val="bg1">
                        <a:lumMod val="75000"/>
                        <a:alpha val="20000"/>
                      </a:schemeClr>
                    </a:solidFill>
                  </a:tcPr>
                </a:tc>
                <a:tc>
                  <a:txBody>
                    <a:bodyPr/>
                    <a:lstStyle/>
                    <a:p>
                      <a:pPr algn="l" rtl="0" fontAlgn="base"/>
                      <a:r>
                        <a:rPr lang="es-ES" sz="1200" kern="1200">
                          <a:solidFill>
                            <a:schemeClr val="tx1"/>
                          </a:solidFill>
                          <a:latin typeface="Montserrat Light"/>
                          <a:ea typeface="+mn-ea"/>
                          <a:cs typeface="+mn-cs"/>
                        </a:rPr>
                        <a:t>Justicia Abierta*</a:t>
                      </a:r>
                      <a:endParaRPr lang="es-DO" sz="1200" kern="1200">
                        <a:solidFill>
                          <a:schemeClr val="tx1"/>
                        </a:solidFill>
                        <a:latin typeface="Montserrat Light"/>
                        <a:ea typeface="+mn-ea"/>
                        <a:cs typeface="+mn-cs"/>
                      </a:endParaRPr>
                    </a:p>
                  </a:txBody>
                  <a:tcPr>
                    <a:solidFill>
                      <a:schemeClr val="bg1">
                        <a:lumMod val="75000"/>
                        <a:alpha val="20000"/>
                      </a:schemeClr>
                    </a:solidFill>
                  </a:tcPr>
                </a:tc>
                <a:tc>
                  <a:txBody>
                    <a:bodyPr/>
                    <a:lstStyle/>
                    <a:p>
                      <a:pPr lvl="0" algn="just">
                        <a:buNone/>
                      </a:pPr>
                      <a:r>
                        <a:rPr lang="es-DO" sz="1000" kern="1200" noProof="0">
                          <a:solidFill>
                            <a:schemeClr val="tx1"/>
                          </a:solidFill>
                          <a:latin typeface="Montserrat Light"/>
                          <a:ea typeface="+mn-ea"/>
                          <a:cs typeface="+mn-cs"/>
                        </a:rPr>
                        <a:t>El Programa de Justicia Abierta tiene como objetivo diseñar, implementar y consolidar un marco institucional que integre iniciativas de transparencia, datos abiertos, participación ciudadana y rendición de cuentas en el Poder Judicial, con un enfoque centrado en las personas. Su alcance abarca la formulación de una Política, Plan y Métrica de Justicia Abierta, así como diagnósticos integrales del sistema judicial realizados con el apoyo del Banco Mundial (JUPITER) y la OCDE (</a:t>
                      </a:r>
                      <a:r>
                        <a:rPr lang="es-DO" sz="1000" kern="1200" noProof="0" err="1">
                          <a:solidFill>
                            <a:schemeClr val="tx1"/>
                          </a:solidFill>
                          <a:latin typeface="Montserrat Light"/>
                          <a:ea typeface="+mn-ea"/>
                          <a:cs typeface="+mn-cs"/>
                        </a:rPr>
                        <a:t>Justice</a:t>
                      </a:r>
                      <a:r>
                        <a:rPr lang="es-DO" sz="1000" kern="1200" noProof="0">
                          <a:solidFill>
                            <a:schemeClr val="tx1"/>
                          </a:solidFill>
                          <a:latin typeface="Montserrat Light"/>
                          <a:ea typeface="+mn-ea"/>
                          <a:cs typeface="+mn-cs"/>
                        </a:rPr>
                        <a:t> </a:t>
                      </a:r>
                      <a:r>
                        <a:rPr lang="es-DO" sz="1000" kern="1200" noProof="0" err="1">
                          <a:solidFill>
                            <a:schemeClr val="tx1"/>
                          </a:solidFill>
                          <a:latin typeface="Montserrat Light"/>
                          <a:ea typeface="+mn-ea"/>
                          <a:cs typeface="+mn-cs"/>
                        </a:rPr>
                        <a:t>Policy</a:t>
                      </a:r>
                      <a:r>
                        <a:rPr lang="es-DO" sz="1000" kern="1200" noProof="0">
                          <a:solidFill>
                            <a:schemeClr val="tx1"/>
                          </a:solidFill>
                          <a:latin typeface="Montserrat Light"/>
                          <a:ea typeface="+mn-ea"/>
                          <a:cs typeface="+mn-cs"/>
                        </a:rPr>
                        <a:t> </a:t>
                      </a:r>
                      <a:r>
                        <a:rPr lang="es-DO" sz="1000" kern="1200" noProof="0" err="1">
                          <a:solidFill>
                            <a:schemeClr val="tx1"/>
                          </a:solidFill>
                          <a:latin typeface="Montserrat Light"/>
                          <a:ea typeface="+mn-ea"/>
                          <a:cs typeface="+mn-cs"/>
                        </a:rPr>
                        <a:t>Review</a:t>
                      </a:r>
                      <a:r>
                        <a:rPr lang="es-DO" sz="1000" kern="1200" noProof="0">
                          <a:solidFill>
                            <a:schemeClr val="tx1"/>
                          </a:solidFill>
                          <a:latin typeface="Montserrat Light"/>
                          <a:ea typeface="+mn-ea"/>
                          <a:cs typeface="+mn-cs"/>
                        </a:rPr>
                        <a:t>), el desarrollo de indicadores estratégicos, y la implementación de compromisos de Gobierno Abierto relacionados con la interconexión de datos y plataformas digitales de denuncias.</a:t>
                      </a:r>
                      <a:endParaRPr lang="es-ES"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a:solidFill>
                            <a:schemeClr val="tx1"/>
                          </a:solidFill>
                          <a:latin typeface="Montserrat Light"/>
                          <a:ea typeface="+mn-ea"/>
                          <a:cs typeface="+mn-cs"/>
                        </a:rPr>
                        <a:t>Dirección de Análisis y Políticas Publicas</a:t>
                      </a:r>
                      <a:endParaRPr lang="es-DO" sz="1200" kern="1200">
                        <a:solidFill>
                          <a:schemeClr val="tx1"/>
                        </a:solidFill>
                        <a:latin typeface="Montserrat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a:p>
                  </a:txBody>
                  <a:tcPr>
                    <a:solidFill>
                      <a:schemeClr val="bg1">
                        <a:lumMod val="75000"/>
                        <a:alpha val="20000"/>
                      </a:schemeClr>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a:t>
                      </a:r>
                      <a:endParaRPr lang="es-DO" sz="1200">
                        <a:latin typeface="Montserrat Light" panose="00000400000000000000" pitchFamily="2" charset="0"/>
                      </a:endParaRPr>
                    </a:p>
                  </a:txBody>
                  <a:tcPr>
                    <a:solidFill>
                      <a:schemeClr val="bg1">
                        <a:lumMod val="75000"/>
                        <a:alpha val="20000"/>
                      </a:schemeClr>
                    </a:solidFill>
                  </a:tcPr>
                </a:tc>
                <a:extLst>
                  <a:ext uri="{0D108BD9-81ED-4DB2-BD59-A6C34878D82A}">
                    <a16:rowId xmlns:a16="http://schemas.microsoft.com/office/drawing/2014/main" val="486549510"/>
                  </a:ext>
                </a:extLst>
              </a:tr>
            </a:tbl>
          </a:graphicData>
        </a:graphic>
      </p:graphicFrame>
      <p:grpSp>
        <p:nvGrpSpPr>
          <p:cNvPr id="9" name="Grupo 8">
            <a:extLst>
              <a:ext uri="{FF2B5EF4-FFF2-40B4-BE49-F238E27FC236}">
                <a16:creationId xmlns:a16="http://schemas.microsoft.com/office/drawing/2014/main" id="{81BE8D0E-22BE-5A18-91E4-9EC939DCD19A}"/>
              </a:ext>
            </a:extLst>
          </p:cNvPr>
          <p:cNvGrpSpPr/>
          <p:nvPr/>
        </p:nvGrpSpPr>
        <p:grpSpPr>
          <a:xfrm>
            <a:off x="983446" y="59458"/>
            <a:ext cx="6493679" cy="835192"/>
            <a:chOff x="1071330" y="3803904"/>
            <a:chExt cx="6493679" cy="835192"/>
          </a:xfrm>
        </p:grpSpPr>
        <p:pic>
          <p:nvPicPr>
            <p:cNvPr id="3" name="Imagen 2">
              <a:extLst>
                <a:ext uri="{FF2B5EF4-FFF2-40B4-BE49-F238E27FC236}">
                  <a16:creationId xmlns:a16="http://schemas.microsoft.com/office/drawing/2014/main" id="{97DFEA9A-6F6E-0510-C57E-FC92AB9A0A2D}"/>
                </a:ext>
              </a:extLst>
            </p:cNvPr>
            <p:cNvPicPr>
              <a:picLocks noChangeAspect="1"/>
            </p:cNvPicPr>
            <p:nvPr/>
          </p:nvPicPr>
          <p:blipFill>
            <a:blip r:embed="rId3"/>
            <a:srcRect r="71054" b="9275"/>
            <a:stretch>
              <a:fillRect/>
            </a:stretch>
          </p:blipFill>
          <p:spPr>
            <a:xfrm>
              <a:off x="1071330" y="3803904"/>
              <a:ext cx="1252916" cy="835192"/>
            </a:xfrm>
            <a:prstGeom prst="rect">
              <a:avLst/>
            </a:prstGeom>
          </p:spPr>
        </p:pic>
        <p:sp>
          <p:nvSpPr>
            <p:cNvPr id="8" name="CuadroTexto 7">
              <a:extLst>
                <a:ext uri="{FF2B5EF4-FFF2-40B4-BE49-F238E27FC236}">
                  <a16:creationId xmlns:a16="http://schemas.microsoft.com/office/drawing/2014/main" id="{AB6E696F-FE54-A96C-539B-1002484DA930}"/>
                </a:ext>
              </a:extLst>
            </p:cNvPr>
            <p:cNvSpPr txBox="1"/>
            <p:nvPr/>
          </p:nvSpPr>
          <p:spPr>
            <a:xfrm>
              <a:off x="2413533" y="3990667"/>
              <a:ext cx="5151476" cy="461665"/>
            </a:xfrm>
            <a:prstGeom prst="rect">
              <a:avLst/>
            </a:prstGeom>
            <a:noFill/>
          </p:spPr>
          <p:txBody>
            <a:bodyPr wrap="square" rtlCol="0">
              <a:spAutoFit/>
            </a:bodyPr>
            <a:lstStyle>
              <a:defPPr>
                <a:defRPr lang="es-DO"/>
              </a:defPPr>
              <a:lvl1pPr>
                <a:defRPr sz="2400" b="1">
                  <a:solidFill>
                    <a:srgbClr val="0050DD"/>
                  </a:solidFill>
                  <a:latin typeface="Montserrat" panose="00000500000000000000" pitchFamily="2" charset="0"/>
                  <a:ea typeface="HGSMinchoE" panose="020B0400000000000000" pitchFamily="18" charset="-128"/>
                </a:defRPr>
              </a:lvl1pPr>
            </a:lstStyle>
            <a:p>
              <a:r>
                <a:rPr lang="es-ES">
                  <a:solidFill>
                    <a:schemeClr val="tx1">
                      <a:lumMod val="75000"/>
                      <a:lumOff val="25000"/>
                    </a:schemeClr>
                  </a:solidFill>
                </a:rPr>
                <a:t>JUSTICIA TRANSPARENTE</a:t>
              </a:r>
              <a:endParaRPr lang="es-DO">
                <a:solidFill>
                  <a:schemeClr val="tx1">
                    <a:lumMod val="75000"/>
                    <a:lumOff val="25000"/>
                  </a:schemeClr>
                </a:solidFill>
              </a:endParaRPr>
            </a:p>
          </p:txBody>
        </p:sp>
      </p:grpSp>
      <p:pic>
        <p:nvPicPr>
          <p:cNvPr id="5" name="Picture 6">
            <a:extLst>
              <a:ext uri="{FF2B5EF4-FFF2-40B4-BE49-F238E27FC236}">
                <a16:creationId xmlns:a16="http://schemas.microsoft.com/office/drawing/2014/main" id="{B0A6A211-C3BB-EF3D-8C8C-C2D36A8140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6" name="CuadroTexto 12">
            <a:extLst>
              <a:ext uri="{FF2B5EF4-FFF2-40B4-BE49-F238E27FC236}">
                <a16:creationId xmlns:a16="http://schemas.microsoft.com/office/drawing/2014/main" id="{210DFDD5-E36E-FFEE-5AE7-B54303157D75}"/>
              </a:ext>
            </a:extLst>
          </p:cNvPr>
          <p:cNvSpPr txBox="1"/>
          <p:nvPr/>
        </p:nvSpPr>
        <p:spPr>
          <a:xfrm>
            <a:off x="8377637" y="3669806"/>
            <a:ext cx="3752200" cy="317803"/>
          </a:xfrm>
          <a:prstGeom prst="rect">
            <a:avLst/>
          </a:prstGeom>
          <a:noFill/>
        </p:spPr>
        <p:txBody>
          <a:bodyPr wrap="square">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DO" sz="1400" i="1">
                <a:solidFill>
                  <a:srgbClr val="204CC5"/>
                </a:solidFill>
              </a:rPr>
              <a:t>*Proyecto de arrastre de años anteriores</a:t>
            </a:r>
          </a:p>
        </p:txBody>
      </p:sp>
    </p:spTree>
    <p:extLst>
      <p:ext uri="{BB962C8B-B14F-4D97-AF65-F5344CB8AC3E}">
        <p14:creationId xmlns:p14="http://schemas.microsoft.com/office/powerpoint/2010/main" val="199007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CE931E9-6621-3E76-FBC1-F4BEDDFD6E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4" t="34596" r="67600" b="30529"/>
          <a:stretch/>
        </p:blipFill>
        <p:spPr bwMode="auto">
          <a:xfrm>
            <a:off x="533722" y="2540433"/>
            <a:ext cx="956152" cy="954356"/>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89A77354-590E-B3B0-7103-F421D31D87CF}"/>
              </a:ext>
            </a:extLst>
          </p:cNvPr>
          <p:cNvSpPr txBox="1"/>
          <p:nvPr/>
        </p:nvSpPr>
        <p:spPr>
          <a:xfrm>
            <a:off x="1467153" y="333634"/>
            <a:ext cx="10708830" cy="454504"/>
          </a:xfrm>
          <a:prstGeom prst="rect">
            <a:avLst/>
          </a:prstGeom>
          <a:solidFill>
            <a:srgbClr val="0050DD"/>
          </a:solidFill>
        </p:spPr>
        <p:txBody>
          <a:bodyPr wrap="square" lIns="90022" tIns="45011" rIns="90022" bIns="45011" anchor="t">
            <a:spAutoFit/>
          </a:bodyPr>
          <a:lstStyle/>
          <a:p>
            <a:pPr defTabSz="900227">
              <a:defRPr/>
            </a:pPr>
            <a:r>
              <a:rPr lang="es-ES" sz="2350" b="1">
                <a:solidFill>
                  <a:prstClr val="white"/>
                </a:solidFill>
                <a:latin typeface="Montserrat" panose="00000500000000000000" pitchFamily="2" charset="0"/>
                <a:cs typeface="Ivy Mode" panose="020B0404020101010102" pitchFamily="34" charset="0"/>
              </a:rPr>
              <a:t>Plan Operativo Anual 2026</a:t>
            </a:r>
            <a:endParaRPr lang="es-ES" sz="2363" b="1">
              <a:solidFill>
                <a:prstClr val="white"/>
              </a:solidFill>
              <a:latin typeface="Montserrat" panose="00000500000000000000" pitchFamily="2" charset="0"/>
              <a:cs typeface="Ivy Mode" panose="020B0404020101010102" pitchFamily="34" charset="0"/>
            </a:endParaRPr>
          </a:p>
        </p:txBody>
      </p:sp>
      <p:pic>
        <p:nvPicPr>
          <p:cNvPr id="18" name="Imagen 17" descr="Texto&#10;&#10;Descripción generada automáticamente">
            <a:extLst>
              <a:ext uri="{FF2B5EF4-FFF2-40B4-BE49-F238E27FC236}">
                <a16:creationId xmlns:a16="http://schemas.microsoft.com/office/drawing/2014/main" id="{B1F0C75A-D42F-E04F-0C25-40D7FE1737C7}"/>
              </a:ext>
            </a:extLst>
          </p:cNvPr>
          <p:cNvPicPr>
            <a:picLocks noChangeAspect="1"/>
          </p:cNvPicPr>
          <p:nvPr/>
        </p:nvPicPr>
        <p:blipFill>
          <a:blip r:embed="rId4">
            <a:extLst>
              <a:ext uri="{28A0092B-C50C-407E-A947-70E740481C1C}">
                <a14:useLocalDpi xmlns:a14="http://schemas.microsoft.com/office/drawing/2010/main" val="0"/>
              </a:ext>
            </a:extLst>
          </a:blip>
          <a:srcRect l="10478" t="9321" r="64279" b="12156"/>
          <a:stretch/>
        </p:blipFill>
        <p:spPr>
          <a:xfrm>
            <a:off x="167149" y="-4154"/>
            <a:ext cx="1042993" cy="992360"/>
          </a:xfrm>
          <a:prstGeom prst="rect">
            <a:avLst/>
          </a:prstGeom>
        </p:spPr>
      </p:pic>
      <p:pic>
        <p:nvPicPr>
          <p:cNvPr id="8" name="Picture 2">
            <a:extLst>
              <a:ext uri="{FF2B5EF4-FFF2-40B4-BE49-F238E27FC236}">
                <a16:creationId xmlns:a16="http://schemas.microsoft.com/office/drawing/2014/main" id="{8FC32930-0AE9-1B34-AB70-E7ED4A54F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25" t="35159" r="43609" b="29966"/>
          <a:stretch/>
        </p:blipFill>
        <p:spPr bwMode="auto">
          <a:xfrm>
            <a:off x="405928" y="3944900"/>
            <a:ext cx="1084675" cy="1023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2BDB679-BF34-67A4-6A10-059AC2052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65" t="35522" r="11843" b="29603"/>
          <a:stretch/>
        </p:blipFill>
        <p:spPr bwMode="auto">
          <a:xfrm>
            <a:off x="370521" y="5524862"/>
            <a:ext cx="1278633" cy="84354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095EB54-C025-C76C-01C9-39ED49888317}"/>
              </a:ext>
            </a:extLst>
          </p:cNvPr>
          <p:cNvSpPr txBox="1"/>
          <p:nvPr/>
        </p:nvSpPr>
        <p:spPr>
          <a:xfrm>
            <a:off x="370521" y="1074820"/>
            <a:ext cx="115846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DO" sz="1600">
                <a:latin typeface="Montserrat" panose="00000500000000000000" pitchFamily="2" charset="0"/>
              </a:rPr>
              <a:t>El </a:t>
            </a:r>
            <a:r>
              <a:rPr lang="es-DO" sz="1600" b="1">
                <a:latin typeface="Montserrat" panose="00000500000000000000" pitchFamily="2" charset="0"/>
              </a:rPr>
              <a:t>Plan Operativo Anual (POA) 2026</a:t>
            </a:r>
            <a:r>
              <a:rPr lang="es-DO" sz="1600">
                <a:latin typeface="Montserrat" panose="00000500000000000000" pitchFamily="2" charset="0"/>
              </a:rPr>
              <a:t> constituye una herramienta estratégica fundamental para la planificación institucional a corto plazo, ya que traduce los objetivos del </a:t>
            </a:r>
            <a:r>
              <a:rPr lang="es-DO" sz="1600" b="1">
                <a:latin typeface="Montserrat" panose="00000500000000000000" pitchFamily="2" charset="0"/>
              </a:rPr>
              <a:t>Plan Decenal 2025-2034</a:t>
            </a:r>
            <a:r>
              <a:rPr lang="es-DO" sz="1600">
                <a:latin typeface="Montserrat" panose="00000500000000000000" pitchFamily="2" charset="0"/>
              </a:rPr>
              <a:t> en acciones concretas a través de proyectos, iniciativas y productos operativos. Su propósito es impulsar </a:t>
            </a:r>
            <a:r>
              <a:rPr lang="es-DO" sz="1600" b="1">
                <a:latin typeface="Montserrat" panose="00000500000000000000" pitchFamily="2" charset="0"/>
              </a:rPr>
              <a:t>una justicia sin mora, con acceso pleno y transparencia total</a:t>
            </a:r>
            <a:r>
              <a:rPr lang="es-DO" sz="1600">
                <a:latin typeface="Montserrat" panose="00000500000000000000" pitchFamily="2" charset="0"/>
              </a:rPr>
              <a:t>, alineando recursos y esfuerzos para alcanzar resultados medibles y de alto impacto en el servicio judicial.</a:t>
            </a:r>
            <a:r>
              <a:rPr lang="es-ES" sz="1600">
                <a:latin typeface="Montserrat"/>
                <a:cs typeface="Segoe UI"/>
              </a:rPr>
              <a:t>Para el año 2026 se contempla:</a:t>
            </a:r>
          </a:p>
        </p:txBody>
      </p:sp>
      <p:grpSp>
        <p:nvGrpSpPr>
          <p:cNvPr id="6" name="Grupo 5">
            <a:extLst>
              <a:ext uri="{FF2B5EF4-FFF2-40B4-BE49-F238E27FC236}">
                <a16:creationId xmlns:a16="http://schemas.microsoft.com/office/drawing/2014/main" id="{32B029E3-B464-B981-F2F5-D0C78418F81B}"/>
              </a:ext>
            </a:extLst>
          </p:cNvPr>
          <p:cNvGrpSpPr/>
          <p:nvPr/>
        </p:nvGrpSpPr>
        <p:grpSpPr>
          <a:xfrm>
            <a:off x="1578878" y="3200404"/>
            <a:ext cx="10376331" cy="2325781"/>
            <a:chOff x="1204706" y="3334708"/>
            <a:chExt cx="9825019" cy="1987114"/>
          </a:xfrm>
        </p:grpSpPr>
        <p:sp>
          <p:nvSpPr>
            <p:cNvPr id="7" name="Rectangle 78">
              <a:extLst>
                <a:ext uri="{FF2B5EF4-FFF2-40B4-BE49-F238E27FC236}">
                  <a16:creationId xmlns:a16="http://schemas.microsoft.com/office/drawing/2014/main" id="{9A179B6F-E4B1-6E4B-B18B-1D2692FE0CE3}"/>
                </a:ext>
              </a:extLst>
            </p:cNvPr>
            <p:cNvSpPr/>
            <p:nvPr/>
          </p:nvSpPr>
          <p:spPr>
            <a:xfrm>
              <a:off x="4600389" y="3334708"/>
              <a:ext cx="2282260" cy="307777"/>
            </a:xfrm>
            <a:prstGeom prst="rect">
              <a:avLst/>
            </a:prstGeom>
            <a:solidFill>
              <a:schemeClr val="bg1">
                <a:lumMod val="95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F3340"/>
                  </a:solidFill>
                  <a:effectLst/>
                  <a:uLnTx/>
                  <a:uFillTx/>
                  <a:latin typeface="Montserrat SemiBold" panose="00000700000000000000" pitchFamily="2" charset="0"/>
                  <a:cs typeface="Arial" panose="020B0604020202020204" pitchFamily="34" charset="0"/>
                </a:rPr>
                <a:t>PROYECTOS</a:t>
              </a:r>
            </a:p>
          </p:txBody>
        </p:sp>
        <p:sp>
          <p:nvSpPr>
            <p:cNvPr id="9" name="Freeform 67">
              <a:extLst>
                <a:ext uri="{FF2B5EF4-FFF2-40B4-BE49-F238E27FC236}">
                  <a16:creationId xmlns:a16="http://schemas.microsoft.com/office/drawing/2014/main" id="{1E368D97-4A7F-AF8E-D94E-FEBF381BD1D2}"/>
                </a:ext>
              </a:extLst>
            </p:cNvPr>
            <p:cNvSpPr/>
            <p:nvPr/>
          </p:nvSpPr>
          <p:spPr>
            <a:xfrm>
              <a:off x="3274351" y="4217563"/>
              <a:ext cx="117792" cy="350068"/>
            </a:xfrm>
            <a:custGeom>
              <a:avLst/>
              <a:gdLst>
                <a:gd name="connsiteX0" fmla="*/ 801024 w 1249251"/>
                <a:gd name="connsiteY0" fmla="*/ 2143771 h 3732191"/>
                <a:gd name="connsiteX1" fmla="*/ 917623 w 1249251"/>
                <a:gd name="connsiteY1" fmla="*/ 2248756 h 3732191"/>
                <a:gd name="connsiteX2" fmla="*/ 913785 w 1249251"/>
                <a:gd name="connsiteY2" fmla="*/ 2253819 h 3732191"/>
                <a:gd name="connsiteX3" fmla="*/ 953818 w 1249251"/>
                <a:gd name="connsiteY3" fmla="*/ 2542357 h 3732191"/>
                <a:gd name="connsiteX4" fmla="*/ 1249251 w 1249251"/>
                <a:gd name="connsiteY4" fmla="*/ 2817083 h 3732191"/>
                <a:gd name="connsiteX5" fmla="*/ 1249251 w 1249251"/>
                <a:gd name="connsiteY5" fmla="*/ 3562618 h 3732191"/>
                <a:gd name="connsiteX6" fmla="*/ 1079678 w 1249251"/>
                <a:gd name="connsiteY6" fmla="*/ 3732191 h 3732191"/>
                <a:gd name="connsiteX7" fmla="*/ 169573 w 1249251"/>
                <a:gd name="connsiteY7" fmla="*/ 3732191 h 3732191"/>
                <a:gd name="connsiteX8" fmla="*/ 0 w 1249251"/>
                <a:gd name="connsiteY8" fmla="*/ 3562618 h 3732191"/>
                <a:gd name="connsiteX9" fmla="*/ 0 w 1249251"/>
                <a:gd name="connsiteY9" fmla="*/ 2525409 h 3732191"/>
                <a:gd name="connsiteX10" fmla="*/ 82045 w 1249251"/>
                <a:gd name="connsiteY10" fmla="*/ 2512888 h 3732191"/>
                <a:gd name="connsiteX11" fmla="*/ 794484 w 1249251"/>
                <a:gd name="connsiteY11" fmla="*/ 2150549 h 3732191"/>
                <a:gd name="connsiteX12" fmla="*/ 1249251 w 1249251"/>
                <a:gd name="connsiteY12" fmla="*/ 1375214 h 3732191"/>
                <a:gd name="connsiteX13" fmla="*/ 1249251 w 1249251"/>
                <a:gd name="connsiteY13" fmla="*/ 2029151 h 3732191"/>
                <a:gd name="connsiteX14" fmla="*/ 1213693 w 1249251"/>
                <a:gd name="connsiteY14" fmla="*/ 2023562 h 3732191"/>
                <a:gd name="connsiteX15" fmla="*/ 1127630 w 1249251"/>
                <a:gd name="connsiteY15" fmla="*/ 2043576 h 3732191"/>
                <a:gd name="connsiteX16" fmla="*/ 1094863 w 1249251"/>
                <a:gd name="connsiteY16" fmla="*/ 2067092 h 3732191"/>
                <a:gd name="connsiteX17" fmla="*/ 970988 w 1249251"/>
                <a:gd name="connsiteY17" fmla="*/ 1955555 h 3732191"/>
                <a:gd name="connsiteX18" fmla="*/ 1051836 w 1249251"/>
                <a:gd name="connsiteY18" fmla="*/ 1846068 h 3732191"/>
                <a:gd name="connsiteX19" fmla="*/ 1222188 w 1249251"/>
                <a:gd name="connsiteY19" fmla="*/ 1480468 h 3732191"/>
                <a:gd name="connsiteX20" fmla="*/ 10091 w 1249251"/>
                <a:gd name="connsiteY20" fmla="*/ 119590 h 3732191"/>
                <a:gd name="connsiteX21" fmla="*/ 144312 w 1249251"/>
                <a:gd name="connsiteY21" fmla="*/ 161254 h 3732191"/>
                <a:gd name="connsiteX22" fmla="*/ 720496 w 1249251"/>
                <a:gd name="connsiteY22" fmla="*/ 1030514 h 3732191"/>
                <a:gd name="connsiteX23" fmla="*/ 144312 w 1249251"/>
                <a:gd name="connsiteY23" fmla="*/ 1899774 h 3732191"/>
                <a:gd name="connsiteX24" fmla="*/ 0 w 1249251"/>
                <a:gd name="connsiteY24" fmla="*/ 1944571 h 3732191"/>
                <a:gd name="connsiteX25" fmla="*/ 0 w 1249251"/>
                <a:gd name="connsiteY25" fmla="*/ 169573 h 3732191"/>
                <a:gd name="connsiteX26" fmla="*/ 882860 w 1249251"/>
                <a:gd name="connsiteY26" fmla="*/ 0 h 3732191"/>
                <a:gd name="connsiteX27" fmla="*/ 1079678 w 1249251"/>
                <a:gd name="connsiteY27" fmla="*/ 0 h 3732191"/>
                <a:gd name="connsiteX28" fmla="*/ 1249251 w 1249251"/>
                <a:gd name="connsiteY28" fmla="*/ 169573 h 3732191"/>
                <a:gd name="connsiteX29" fmla="*/ 1249251 w 1249251"/>
                <a:gd name="connsiteY29" fmla="*/ 685815 h 3732191"/>
                <a:gd name="connsiteX30" fmla="*/ 1222188 w 1249251"/>
                <a:gd name="connsiteY30" fmla="*/ 580560 h 3732191"/>
                <a:gd name="connsiteX31" fmla="*/ 944692 w 1249251"/>
                <a:gd name="connsiteY31" fmla="*/ 68033 h 3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9251" h="3732191">
                  <a:moveTo>
                    <a:pt x="801024" y="2143771"/>
                  </a:moveTo>
                  <a:lnTo>
                    <a:pt x="917623" y="2248756"/>
                  </a:lnTo>
                  <a:lnTo>
                    <a:pt x="913785" y="2253819"/>
                  </a:lnTo>
                  <a:cubicBezTo>
                    <a:pt x="858001" y="2345368"/>
                    <a:pt x="872252" y="2466508"/>
                    <a:pt x="953818" y="2542357"/>
                  </a:cubicBezTo>
                  <a:lnTo>
                    <a:pt x="1249251" y="2817083"/>
                  </a:lnTo>
                  <a:lnTo>
                    <a:pt x="1249251" y="3562618"/>
                  </a:lnTo>
                  <a:cubicBezTo>
                    <a:pt x="1249251" y="3656271"/>
                    <a:pt x="1173331" y="3732191"/>
                    <a:pt x="1079678" y="3732191"/>
                  </a:cubicBezTo>
                  <a:lnTo>
                    <a:pt x="169573" y="3732191"/>
                  </a:lnTo>
                  <a:cubicBezTo>
                    <a:pt x="75920" y="3732191"/>
                    <a:pt x="0" y="3656271"/>
                    <a:pt x="0" y="3562618"/>
                  </a:cubicBezTo>
                  <a:lnTo>
                    <a:pt x="0" y="2525409"/>
                  </a:lnTo>
                  <a:lnTo>
                    <a:pt x="82045" y="2512888"/>
                  </a:lnTo>
                  <a:cubicBezTo>
                    <a:pt x="352920" y="2457459"/>
                    <a:pt x="597430" y="2329649"/>
                    <a:pt x="794484" y="2150549"/>
                  </a:cubicBezTo>
                  <a:close/>
                  <a:moveTo>
                    <a:pt x="1249251" y="1375214"/>
                  </a:moveTo>
                  <a:lnTo>
                    <a:pt x="1249251" y="2029151"/>
                  </a:lnTo>
                  <a:lnTo>
                    <a:pt x="1213693" y="2023562"/>
                  </a:lnTo>
                  <a:cubicBezTo>
                    <a:pt x="1184219" y="2024633"/>
                    <a:pt x="1154949" y="2031325"/>
                    <a:pt x="1127630" y="2043576"/>
                  </a:cubicBezTo>
                  <a:lnTo>
                    <a:pt x="1094863" y="2067092"/>
                  </a:lnTo>
                  <a:lnTo>
                    <a:pt x="970988" y="1955555"/>
                  </a:lnTo>
                  <a:lnTo>
                    <a:pt x="1051836" y="1846068"/>
                  </a:lnTo>
                  <a:cubicBezTo>
                    <a:pt x="1123999" y="1733509"/>
                    <a:pt x="1181662" y="1610763"/>
                    <a:pt x="1222188" y="1480468"/>
                  </a:cubicBezTo>
                  <a:close/>
                  <a:moveTo>
                    <a:pt x="10091" y="119590"/>
                  </a:moveTo>
                  <a:lnTo>
                    <a:pt x="144312" y="161254"/>
                  </a:lnTo>
                  <a:cubicBezTo>
                    <a:pt x="482911" y="304469"/>
                    <a:pt x="720496" y="639746"/>
                    <a:pt x="720496" y="1030514"/>
                  </a:cubicBezTo>
                  <a:cubicBezTo>
                    <a:pt x="720496" y="1421282"/>
                    <a:pt x="482911" y="1756559"/>
                    <a:pt x="144312" y="1899774"/>
                  </a:cubicBezTo>
                  <a:lnTo>
                    <a:pt x="0" y="1944571"/>
                  </a:lnTo>
                  <a:lnTo>
                    <a:pt x="0" y="169573"/>
                  </a:lnTo>
                  <a:close/>
                  <a:moveTo>
                    <a:pt x="882860" y="0"/>
                  </a:moveTo>
                  <a:lnTo>
                    <a:pt x="1079678" y="0"/>
                  </a:lnTo>
                  <a:cubicBezTo>
                    <a:pt x="1173331" y="0"/>
                    <a:pt x="1249251" y="75920"/>
                    <a:pt x="1249251" y="169573"/>
                  </a:cubicBezTo>
                  <a:lnTo>
                    <a:pt x="1249251" y="685815"/>
                  </a:lnTo>
                  <a:lnTo>
                    <a:pt x="1222188" y="580560"/>
                  </a:lnTo>
                  <a:cubicBezTo>
                    <a:pt x="1163241" y="391040"/>
                    <a:pt x="1068038" y="217493"/>
                    <a:pt x="944692" y="68033"/>
                  </a:cubicBezTo>
                  <a:close/>
                </a:path>
              </a:pathLst>
            </a:custGeom>
            <a:solidFill>
              <a:sysClr val="window" lastClr="FFFFF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reeform 68">
              <a:extLst>
                <a:ext uri="{FF2B5EF4-FFF2-40B4-BE49-F238E27FC236}">
                  <a16:creationId xmlns:a16="http://schemas.microsoft.com/office/drawing/2014/main" id="{7A67CB79-6FB8-0140-6B3D-C6E7FB5706AD}"/>
                </a:ext>
              </a:extLst>
            </p:cNvPr>
            <p:cNvSpPr/>
            <p:nvPr/>
          </p:nvSpPr>
          <p:spPr>
            <a:xfrm>
              <a:off x="3133847" y="4315243"/>
              <a:ext cx="117792" cy="252388"/>
            </a:xfrm>
            <a:custGeom>
              <a:avLst/>
              <a:gdLst>
                <a:gd name="connsiteX0" fmla="*/ 0 w 1249251"/>
                <a:gd name="connsiteY0" fmla="*/ 814479 h 2690791"/>
                <a:gd name="connsiteX1" fmla="*/ 12535 w 1249251"/>
                <a:gd name="connsiteY1" fmla="*/ 835111 h 2690791"/>
                <a:gd name="connsiteX2" fmla="*/ 1112526 w 1249251"/>
                <a:gd name="connsiteY2" fmla="*/ 1494417 h 2690791"/>
                <a:gd name="connsiteX3" fmla="*/ 1249251 w 1249251"/>
                <a:gd name="connsiteY3" fmla="*/ 1501321 h 2690791"/>
                <a:gd name="connsiteX4" fmla="*/ 1249251 w 1249251"/>
                <a:gd name="connsiteY4" fmla="*/ 2521218 h 2690791"/>
                <a:gd name="connsiteX5" fmla="*/ 1079678 w 1249251"/>
                <a:gd name="connsiteY5" fmla="*/ 2690791 h 2690791"/>
                <a:gd name="connsiteX6" fmla="*/ 169573 w 1249251"/>
                <a:gd name="connsiteY6" fmla="*/ 2690791 h 2690791"/>
                <a:gd name="connsiteX7" fmla="*/ 0 w 1249251"/>
                <a:gd name="connsiteY7" fmla="*/ 2521218 h 2690791"/>
                <a:gd name="connsiteX8" fmla="*/ 324386 w 1249251"/>
                <a:gd name="connsiteY8" fmla="*/ 0 h 2690791"/>
                <a:gd name="connsiteX9" fmla="*/ 1079678 w 1249251"/>
                <a:gd name="connsiteY9" fmla="*/ 0 h 2690791"/>
                <a:gd name="connsiteX10" fmla="*/ 1249251 w 1249251"/>
                <a:gd name="connsiteY10" fmla="*/ 169573 h 2690791"/>
                <a:gd name="connsiteX11" fmla="*/ 1249251 w 1249251"/>
                <a:gd name="connsiteY11" fmla="*/ 930698 h 2690791"/>
                <a:gd name="connsiteX12" fmla="*/ 1077106 w 1249251"/>
                <a:gd name="connsiteY12" fmla="*/ 913345 h 2690791"/>
                <a:gd name="connsiteX13" fmla="*/ 328707 w 1249251"/>
                <a:gd name="connsiteY13" fmla="*/ 85571 h 26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51" h="2690791">
                  <a:moveTo>
                    <a:pt x="0" y="814479"/>
                  </a:moveTo>
                  <a:lnTo>
                    <a:pt x="12535" y="835111"/>
                  </a:lnTo>
                  <a:cubicBezTo>
                    <a:pt x="257261" y="1197353"/>
                    <a:pt x="654728" y="1447925"/>
                    <a:pt x="1112526" y="1494417"/>
                  </a:cubicBezTo>
                  <a:lnTo>
                    <a:pt x="1249251" y="1501321"/>
                  </a:lnTo>
                  <a:lnTo>
                    <a:pt x="1249251" y="2521218"/>
                  </a:lnTo>
                  <a:cubicBezTo>
                    <a:pt x="1249251" y="2614871"/>
                    <a:pt x="1173331" y="2690791"/>
                    <a:pt x="1079678" y="2690791"/>
                  </a:cubicBezTo>
                  <a:lnTo>
                    <a:pt x="169573" y="2690791"/>
                  </a:lnTo>
                  <a:cubicBezTo>
                    <a:pt x="75920" y="2690791"/>
                    <a:pt x="0" y="2614871"/>
                    <a:pt x="0" y="2521218"/>
                  </a:cubicBezTo>
                  <a:close/>
                  <a:moveTo>
                    <a:pt x="324386" y="0"/>
                  </a:moveTo>
                  <a:lnTo>
                    <a:pt x="1079678" y="0"/>
                  </a:lnTo>
                  <a:cubicBezTo>
                    <a:pt x="1173331" y="0"/>
                    <a:pt x="1249251" y="75920"/>
                    <a:pt x="1249251" y="169573"/>
                  </a:cubicBezTo>
                  <a:lnTo>
                    <a:pt x="1249251" y="930698"/>
                  </a:lnTo>
                  <a:lnTo>
                    <a:pt x="1077106" y="913345"/>
                  </a:lnTo>
                  <a:cubicBezTo>
                    <a:pt x="677922" y="831660"/>
                    <a:pt x="370577" y="497856"/>
                    <a:pt x="328707" y="85571"/>
                  </a:cubicBezTo>
                  <a:close/>
                </a:path>
              </a:pathLst>
            </a:custGeom>
            <a:solidFill>
              <a:sysClr val="window" lastClr="FFFFF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ounded Rectangle 69">
              <a:extLst>
                <a:ext uri="{FF2B5EF4-FFF2-40B4-BE49-F238E27FC236}">
                  <a16:creationId xmlns:a16="http://schemas.microsoft.com/office/drawing/2014/main" id="{14A20FC1-7201-D984-83DB-B3860DED730D}"/>
                </a:ext>
              </a:extLst>
            </p:cNvPr>
            <p:cNvSpPr/>
            <p:nvPr/>
          </p:nvSpPr>
          <p:spPr>
            <a:xfrm>
              <a:off x="2993343" y="4389098"/>
              <a:ext cx="117792" cy="178533"/>
            </a:xfrm>
            <a:prstGeom prst="roundRect">
              <a:avLst>
                <a:gd name="adj" fmla="val 13574"/>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ounded Rectangle 70">
              <a:extLst>
                <a:ext uri="{FF2B5EF4-FFF2-40B4-BE49-F238E27FC236}">
                  <a16:creationId xmlns:a16="http://schemas.microsoft.com/office/drawing/2014/main" id="{2B3ED0E8-2CC5-0F8F-7E2A-47593D8E79C5}"/>
                </a:ext>
              </a:extLst>
            </p:cNvPr>
            <p:cNvSpPr/>
            <p:nvPr/>
          </p:nvSpPr>
          <p:spPr>
            <a:xfrm>
              <a:off x="2852838" y="4451043"/>
              <a:ext cx="117792" cy="116588"/>
            </a:xfrm>
            <a:prstGeom prst="roundRect">
              <a:avLst>
                <a:gd name="adj" fmla="val 13574"/>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Donut 71">
              <a:extLst>
                <a:ext uri="{FF2B5EF4-FFF2-40B4-BE49-F238E27FC236}">
                  <a16:creationId xmlns:a16="http://schemas.microsoft.com/office/drawing/2014/main" id="{9B4FD934-C9EB-424F-65DF-D0AE00BEF35F}"/>
                </a:ext>
              </a:extLst>
            </p:cNvPr>
            <p:cNvSpPr/>
            <p:nvPr/>
          </p:nvSpPr>
          <p:spPr>
            <a:xfrm>
              <a:off x="3124006" y="4185570"/>
              <a:ext cx="258656" cy="257304"/>
            </a:xfrm>
            <a:prstGeom prst="donut">
              <a:avLst>
                <a:gd name="adj" fmla="val 11211"/>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72">
              <a:extLst>
                <a:ext uri="{FF2B5EF4-FFF2-40B4-BE49-F238E27FC236}">
                  <a16:creationId xmlns:a16="http://schemas.microsoft.com/office/drawing/2014/main" id="{486BC69A-6572-E8F2-00C0-AE66F5392F37}"/>
                </a:ext>
              </a:extLst>
            </p:cNvPr>
            <p:cNvSpPr/>
            <p:nvPr/>
          </p:nvSpPr>
          <p:spPr>
            <a:xfrm rot="18780000">
              <a:off x="3404439" y="4353824"/>
              <a:ext cx="67068" cy="236144"/>
            </a:xfrm>
            <a:custGeom>
              <a:avLst/>
              <a:gdLst>
                <a:gd name="connsiteX0" fmla="*/ 372188 w 715037"/>
                <a:gd name="connsiteY0" fmla="*/ 501974 h 2504446"/>
                <a:gd name="connsiteX1" fmla="*/ 292100 w 715037"/>
                <a:gd name="connsiteY1" fmla="*/ 582062 h 2504446"/>
                <a:gd name="connsiteX2" fmla="*/ 292100 w 715037"/>
                <a:gd name="connsiteY2" fmla="*/ 2305931 h 2504446"/>
                <a:gd name="connsiteX3" fmla="*/ 372188 w 715037"/>
                <a:gd name="connsiteY3" fmla="*/ 2386019 h 2504446"/>
                <a:gd name="connsiteX4" fmla="*/ 379652 w 715037"/>
                <a:gd name="connsiteY4" fmla="*/ 2386019 h 2504446"/>
                <a:gd name="connsiteX5" fmla="*/ 459740 w 715037"/>
                <a:gd name="connsiteY5" fmla="*/ 2305931 h 2504446"/>
                <a:gd name="connsiteX6" fmla="*/ 459740 w 715037"/>
                <a:gd name="connsiteY6" fmla="*/ 582062 h 2504446"/>
                <a:gd name="connsiteX7" fmla="*/ 379652 w 715037"/>
                <a:gd name="connsiteY7" fmla="*/ 501974 h 2504446"/>
                <a:gd name="connsiteX8" fmla="*/ 349250 w 715037"/>
                <a:gd name="connsiteY8" fmla="*/ 80630 h 2504446"/>
                <a:gd name="connsiteX9" fmla="*/ 349250 w 715037"/>
                <a:gd name="connsiteY9" fmla="*/ 388928 h 2504446"/>
                <a:gd name="connsiteX10" fmla="*/ 399706 w 715037"/>
                <a:gd name="connsiteY10" fmla="*/ 399114 h 2504446"/>
                <a:gd name="connsiteX11" fmla="*/ 520700 w 715037"/>
                <a:gd name="connsiteY11" fmla="*/ 581652 h 2504446"/>
                <a:gd name="connsiteX12" fmla="*/ 520700 w 715037"/>
                <a:gd name="connsiteY12" fmla="*/ 2306340 h 2504446"/>
                <a:gd name="connsiteX13" fmla="*/ 322594 w 715037"/>
                <a:gd name="connsiteY13" fmla="*/ 2504446 h 2504446"/>
                <a:gd name="connsiteX14" fmla="*/ 198106 w 715037"/>
                <a:gd name="connsiteY14" fmla="*/ 2504446 h 2504446"/>
                <a:gd name="connsiteX15" fmla="*/ 0 w 715037"/>
                <a:gd name="connsiteY15" fmla="*/ 2306340 h 2504446"/>
                <a:gd name="connsiteX16" fmla="*/ 0 w 715037"/>
                <a:gd name="connsiteY16" fmla="*/ 581652 h 2504446"/>
                <a:gd name="connsiteX17" fmla="*/ 120994 w 715037"/>
                <a:gd name="connsiteY17" fmla="*/ 399114 h 2504446"/>
                <a:gd name="connsiteX18" fmla="*/ 171450 w 715037"/>
                <a:gd name="connsiteY18" fmla="*/ 388928 h 2504446"/>
                <a:gd name="connsiteX19" fmla="*/ 171450 w 715037"/>
                <a:gd name="connsiteY19" fmla="*/ 84413 h 2504446"/>
                <a:gd name="connsiteX20" fmla="*/ 228598 w 715037"/>
                <a:gd name="connsiteY20" fmla="*/ 87817 h 2504446"/>
                <a:gd name="connsiteX21" fmla="*/ 715037 w 715037"/>
                <a:gd name="connsiteY21" fmla="*/ 0 h 2504446"/>
                <a:gd name="connsiteX22" fmla="*/ 664769 w 715037"/>
                <a:gd name="connsiteY22" fmla="*/ 20155 h 2504446"/>
                <a:gd name="connsiteX23" fmla="*/ 586529 w 715037"/>
                <a:gd name="connsiteY23" fmla="*/ 35608 h 2504446"/>
                <a:gd name="connsiteX24" fmla="*/ 626854 w 715037"/>
                <a:gd name="connsiteY24" fmla="*/ 22674 h 250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5037" h="2504446">
                  <a:moveTo>
                    <a:pt x="372188" y="501974"/>
                  </a:moveTo>
                  <a:cubicBezTo>
                    <a:pt x="327957" y="501974"/>
                    <a:pt x="292100" y="537831"/>
                    <a:pt x="292100" y="582062"/>
                  </a:cubicBezTo>
                  <a:lnTo>
                    <a:pt x="292100" y="2305931"/>
                  </a:lnTo>
                  <a:cubicBezTo>
                    <a:pt x="292100" y="2350162"/>
                    <a:pt x="327957" y="2386019"/>
                    <a:pt x="372188" y="2386019"/>
                  </a:cubicBezTo>
                  <a:lnTo>
                    <a:pt x="379652" y="2386019"/>
                  </a:lnTo>
                  <a:cubicBezTo>
                    <a:pt x="423883" y="2386019"/>
                    <a:pt x="459740" y="2350162"/>
                    <a:pt x="459740" y="2305931"/>
                  </a:cubicBezTo>
                  <a:lnTo>
                    <a:pt x="459740" y="582062"/>
                  </a:lnTo>
                  <a:cubicBezTo>
                    <a:pt x="459740" y="537831"/>
                    <a:pt x="423883" y="501974"/>
                    <a:pt x="379652" y="501974"/>
                  </a:cubicBezTo>
                  <a:close/>
                  <a:moveTo>
                    <a:pt x="349250" y="80630"/>
                  </a:moveTo>
                  <a:lnTo>
                    <a:pt x="349250" y="388928"/>
                  </a:lnTo>
                  <a:lnTo>
                    <a:pt x="399706" y="399114"/>
                  </a:lnTo>
                  <a:cubicBezTo>
                    <a:pt x="470809" y="429189"/>
                    <a:pt x="520700" y="499594"/>
                    <a:pt x="520700" y="581652"/>
                  </a:cubicBezTo>
                  <a:lnTo>
                    <a:pt x="520700" y="2306340"/>
                  </a:lnTo>
                  <a:cubicBezTo>
                    <a:pt x="520700" y="2415751"/>
                    <a:pt x="432005" y="2504446"/>
                    <a:pt x="322594" y="2504446"/>
                  </a:cubicBezTo>
                  <a:lnTo>
                    <a:pt x="198106" y="2504446"/>
                  </a:lnTo>
                  <a:cubicBezTo>
                    <a:pt x="88695" y="2504446"/>
                    <a:pt x="0" y="2415751"/>
                    <a:pt x="0" y="2306340"/>
                  </a:cubicBezTo>
                  <a:lnTo>
                    <a:pt x="0" y="581652"/>
                  </a:lnTo>
                  <a:cubicBezTo>
                    <a:pt x="0" y="499594"/>
                    <a:pt x="49891" y="429189"/>
                    <a:pt x="120994" y="399114"/>
                  </a:cubicBezTo>
                  <a:lnTo>
                    <a:pt x="171450" y="388928"/>
                  </a:lnTo>
                  <a:lnTo>
                    <a:pt x="171450" y="84413"/>
                  </a:lnTo>
                  <a:lnTo>
                    <a:pt x="228598" y="87817"/>
                  </a:lnTo>
                  <a:close/>
                  <a:moveTo>
                    <a:pt x="715037" y="0"/>
                  </a:moveTo>
                  <a:lnTo>
                    <a:pt x="664769" y="20155"/>
                  </a:lnTo>
                  <a:lnTo>
                    <a:pt x="586529" y="35608"/>
                  </a:lnTo>
                  <a:lnTo>
                    <a:pt x="626854" y="22674"/>
                  </a:ln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Freeform: Shape 50">
              <a:extLst>
                <a:ext uri="{FF2B5EF4-FFF2-40B4-BE49-F238E27FC236}">
                  <a16:creationId xmlns:a16="http://schemas.microsoft.com/office/drawing/2014/main" id="{DA9767C6-F515-3F3E-8C12-30F6D01473FB}"/>
                </a:ext>
              </a:extLst>
            </p:cNvPr>
            <p:cNvSpPr/>
            <p:nvPr/>
          </p:nvSpPr>
          <p:spPr>
            <a:xfrm rot="475198">
              <a:off x="7764967" y="3821230"/>
              <a:ext cx="1193822" cy="1135734"/>
            </a:xfrm>
            <a:custGeom>
              <a:avLst/>
              <a:gdLst>
                <a:gd name="connsiteX0" fmla="*/ 1136579 w 2281166"/>
                <a:gd name="connsiteY0" fmla="*/ 0 h 2280964"/>
                <a:gd name="connsiteX1" fmla="*/ 1136579 w 2281166"/>
                <a:gd name="connsiteY1" fmla="*/ 969717 h 2280964"/>
                <a:gd name="connsiteX2" fmla="*/ 2267029 w 2281166"/>
                <a:gd name="connsiteY2" fmla="*/ 969717 h 2280964"/>
                <a:gd name="connsiteX3" fmla="*/ 2275278 w 2281166"/>
                <a:gd name="connsiteY3" fmla="*/ 1023763 h 2280964"/>
                <a:gd name="connsiteX4" fmla="*/ 2281166 w 2281166"/>
                <a:gd name="connsiteY4" fmla="*/ 1140381 h 2280964"/>
                <a:gd name="connsiteX5" fmla="*/ 1140583 w 2281166"/>
                <a:gd name="connsiteY5" fmla="*/ 2280964 h 2280964"/>
                <a:gd name="connsiteX6" fmla="*/ 0 w 2281166"/>
                <a:gd name="connsiteY6" fmla="*/ 1140381 h 2280964"/>
                <a:gd name="connsiteX7" fmla="*/ 1023965 w 2281166"/>
                <a:gd name="connsiteY7" fmla="*/ 5687 h 2280964"/>
                <a:gd name="connsiteX0" fmla="*/ 1136579 w 2281166"/>
                <a:gd name="connsiteY0" fmla="*/ 969717 h 2280964"/>
                <a:gd name="connsiteX1" fmla="*/ 2267029 w 2281166"/>
                <a:gd name="connsiteY1" fmla="*/ 969717 h 2280964"/>
                <a:gd name="connsiteX2" fmla="*/ 2275278 w 2281166"/>
                <a:gd name="connsiteY2" fmla="*/ 1023763 h 2280964"/>
                <a:gd name="connsiteX3" fmla="*/ 2281166 w 2281166"/>
                <a:gd name="connsiteY3" fmla="*/ 1140381 h 2280964"/>
                <a:gd name="connsiteX4" fmla="*/ 1140583 w 2281166"/>
                <a:gd name="connsiteY4" fmla="*/ 2280964 h 2280964"/>
                <a:gd name="connsiteX5" fmla="*/ 0 w 2281166"/>
                <a:gd name="connsiteY5" fmla="*/ 1140381 h 2280964"/>
                <a:gd name="connsiteX6" fmla="*/ 1023965 w 2281166"/>
                <a:gd name="connsiteY6" fmla="*/ 5687 h 2280964"/>
                <a:gd name="connsiteX7" fmla="*/ 1136579 w 2281166"/>
                <a:gd name="connsiteY7" fmla="*/ 0 h 2280964"/>
                <a:gd name="connsiteX8" fmla="*/ 1228019 w 2281166"/>
                <a:gd name="connsiteY8" fmla="*/ 1061157 h 2280964"/>
                <a:gd name="connsiteX0" fmla="*/ 1136579 w 2281166"/>
                <a:gd name="connsiteY0" fmla="*/ 969717 h 2280964"/>
                <a:gd name="connsiteX1" fmla="*/ 2267029 w 2281166"/>
                <a:gd name="connsiteY1" fmla="*/ 969717 h 2280964"/>
                <a:gd name="connsiteX2" fmla="*/ 2275278 w 2281166"/>
                <a:gd name="connsiteY2" fmla="*/ 1023763 h 2280964"/>
                <a:gd name="connsiteX3" fmla="*/ 2281166 w 2281166"/>
                <a:gd name="connsiteY3" fmla="*/ 1140381 h 2280964"/>
                <a:gd name="connsiteX4" fmla="*/ 1140583 w 2281166"/>
                <a:gd name="connsiteY4" fmla="*/ 2280964 h 2280964"/>
                <a:gd name="connsiteX5" fmla="*/ 0 w 2281166"/>
                <a:gd name="connsiteY5" fmla="*/ 1140381 h 2280964"/>
                <a:gd name="connsiteX6" fmla="*/ 1023965 w 2281166"/>
                <a:gd name="connsiteY6" fmla="*/ 5687 h 2280964"/>
                <a:gd name="connsiteX7" fmla="*/ 1136579 w 2281166"/>
                <a:gd name="connsiteY7" fmla="*/ 0 h 2280964"/>
                <a:gd name="connsiteX0" fmla="*/ 2267029 w 2281166"/>
                <a:gd name="connsiteY0" fmla="*/ 969717 h 2280964"/>
                <a:gd name="connsiteX1" fmla="*/ 2275278 w 2281166"/>
                <a:gd name="connsiteY1" fmla="*/ 1023763 h 2280964"/>
                <a:gd name="connsiteX2" fmla="*/ 2281166 w 2281166"/>
                <a:gd name="connsiteY2" fmla="*/ 1140381 h 2280964"/>
                <a:gd name="connsiteX3" fmla="*/ 1140583 w 2281166"/>
                <a:gd name="connsiteY3" fmla="*/ 2280964 h 2280964"/>
                <a:gd name="connsiteX4" fmla="*/ 0 w 2281166"/>
                <a:gd name="connsiteY4" fmla="*/ 1140381 h 2280964"/>
                <a:gd name="connsiteX5" fmla="*/ 1023965 w 2281166"/>
                <a:gd name="connsiteY5" fmla="*/ 5687 h 2280964"/>
                <a:gd name="connsiteX6" fmla="*/ 1136579 w 2281166"/>
                <a:gd name="connsiteY6" fmla="*/ 0 h 228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166" h="2280964">
                  <a:moveTo>
                    <a:pt x="2267029" y="969717"/>
                  </a:moveTo>
                  <a:lnTo>
                    <a:pt x="2275278" y="1023763"/>
                  </a:lnTo>
                  <a:cubicBezTo>
                    <a:pt x="2279171" y="1062106"/>
                    <a:pt x="2281166" y="1101011"/>
                    <a:pt x="2281166" y="1140381"/>
                  </a:cubicBezTo>
                  <a:cubicBezTo>
                    <a:pt x="2281166" y="1770308"/>
                    <a:pt x="1770510" y="2280964"/>
                    <a:pt x="1140583" y="2280964"/>
                  </a:cubicBezTo>
                  <a:cubicBezTo>
                    <a:pt x="510656" y="2280964"/>
                    <a:pt x="0" y="1770308"/>
                    <a:pt x="0" y="1140381"/>
                  </a:cubicBezTo>
                  <a:cubicBezTo>
                    <a:pt x="0" y="549825"/>
                    <a:pt x="448819" y="64096"/>
                    <a:pt x="1023965" y="5687"/>
                  </a:cubicBezTo>
                  <a:lnTo>
                    <a:pt x="1136579" y="0"/>
                  </a:lnTo>
                </a:path>
              </a:pathLst>
            </a:custGeom>
            <a:noFill/>
            <a:ln w="12700" cap="flat" cmpd="sng" algn="ctr">
              <a:solidFill>
                <a:srgbClr val="000000">
                  <a:lumMod val="50000"/>
                  <a:lumOff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IN" sz="1350" kern="0">
                <a:solidFill>
                  <a:prstClr val="white"/>
                </a:solidFill>
                <a:latin typeface="Calibri"/>
              </a:endParaRPr>
            </a:p>
          </p:txBody>
        </p:sp>
        <p:cxnSp>
          <p:nvCxnSpPr>
            <p:cNvPr id="19" name="Straight Connector 52">
              <a:extLst>
                <a:ext uri="{FF2B5EF4-FFF2-40B4-BE49-F238E27FC236}">
                  <a16:creationId xmlns:a16="http://schemas.microsoft.com/office/drawing/2014/main" id="{69EBC7D9-4DD8-271E-6DC3-CB50C9B11B0E}"/>
                </a:ext>
              </a:extLst>
            </p:cNvPr>
            <p:cNvCxnSpPr>
              <a:cxnSpLocks/>
            </p:cNvCxnSpPr>
            <p:nvPr/>
          </p:nvCxnSpPr>
          <p:spPr>
            <a:xfrm>
              <a:off x="8939933" y="4392984"/>
              <a:ext cx="204450" cy="0"/>
            </a:xfrm>
            <a:prstGeom prst="line">
              <a:avLst/>
            </a:prstGeom>
            <a:noFill/>
            <a:ln w="12700" cap="flat" cmpd="sng" algn="ctr">
              <a:solidFill>
                <a:srgbClr val="000000">
                  <a:lumMod val="50000"/>
                  <a:lumOff val="50000"/>
                </a:srgbClr>
              </a:solidFill>
              <a:prstDash val="solid"/>
              <a:miter lim="800000"/>
            </a:ln>
            <a:effectLst/>
          </p:spPr>
        </p:cxnSp>
        <p:sp>
          <p:nvSpPr>
            <p:cNvPr id="20" name="Isosceles Triangle 53">
              <a:extLst>
                <a:ext uri="{FF2B5EF4-FFF2-40B4-BE49-F238E27FC236}">
                  <a16:creationId xmlns:a16="http://schemas.microsoft.com/office/drawing/2014/main" id="{AE912BCB-FA74-CC0A-BA84-A4515EFFB53F}"/>
                </a:ext>
              </a:extLst>
            </p:cNvPr>
            <p:cNvSpPr/>
            <p:nvPr/>
          </p:nvSpPr>
          <p:spPr>
            <a:xfrm rot="5400000">
              <a:off x="9132853" y="4333514"/>
              <a:ext cx="122689" cy="111167"/>
            </a:xfrm>
            <a:prstGeom prst="triangle">
              <a:avLst/>
            </a:prstGeom>
            <a:solidFill>
              <a:srgbClr val="59595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a:ea typeface="+mn-ea"/>
                <a:cs typeface="+mn-cs"/>
              </a:endParaRPr>
            </a:p>
          </p:txBody>
        </p:sp>
        <p:sp>
          <p:nvSpPr>
            <p:cNvPr id="21" name="Oval 45">
              <a:extLst>
                <a:ext uri="{FF2B5EF4-FFF2-40B4-BE49-F238E27FC236}">
                  <a16:creationId xmlns:a16="http://schemas.microsoft.com/office/drawing/2014/main" id="{45CAE7B8-464A-8DED-A1D4-3EC7FFEFE9D9}"/>
                </a:ext>
              </a:extLst>
            </p:cNvPr>
            <p:cNvSpPr/>
            <p:nvPr/>
          </p:nvSpPr>
          <p:spPr>
            <a:xfrm>
              <a:off x="7945891" y="3989290"/>
              <a:ext cx="840440" cy="799615"/>
            </a:xfrm>
            <a:prstGeom prst="ellipse">
              <a:avLst/>
            </a:prstGeom>
            <a:solidFill>
              <a:srgbClr val="0050DD"/>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Freeform 14">
              <a:extLst>
                <a:ext uri="{FF2B5EF4-FFF2-40B4-BE49-F238E27FC236}">
                  <a16:creationId xmlns:a16="http://schemas.microsoft.com/office/drawing/2014/main" id="{6CD93706-63F9-E3B5-2119-4FACD120F37C}"/>
                </a:ext>
              </a:extLst>
            </p:cNvPr>
            <p:cNvSpPr>
              <a:spLocks/>
            </p:cNvSpPr>
            <p:nvPr/>
          </p:nvSpPr>
          <p:spPr bwMode="auto">
            <a:xfrm>
              <a:off x="8319238" y="4334415"/>
              <a:ext cx="258430" cy="244342"/>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985025" h="978864">
                  <a:moveTo>
                    <a:pt x="492512" y="301234"/>
                  </a:moveTo>
                  <a:cubicBezTo>
                    <a:pt x="388030" y="301234"/>
                    <a:pt x="303330" y="385493"/>
                    <a:pt x="303330" y="489432"/>
                  </a:cubicBezTo>
                  <a:cubicBezTo>
                    <a:pt x="303330" y="593371"/>
                    <a:pt x="388030" y="677630"/>
                    <a:pt x="492512" y="677630"/>
                  </a:cubicBezTo>
                  <a:cubicBezTo>
                    <a:pt x="596994" y="677630"/>
                    <a:pt x="681694" y="593371"/>
                    <a:pt x="681694" y="489432"/>
                  </a:cubicBezTo>
                  <a:cubicBezTo>
                    <a:pt x="681694" y="385493"/>
                    <a:pt x="596994" y="301234"/>
                    <a:pt x="492512" y="301234"/>
                  </a:cubicBezTo>
                  <a:close/>
                  <a:moveTo>
                    <a:pt x="537084" y="0"/>
                  </a:moveTo>
                  <a:lnTo>
                    <a:pt x="626226" y="15573"/>
                  </a:lnTo>
                  <a:lnTo>
                    <a:pt x="630684" y="22247"/>
                  </a:lnTo>
                  <a:lnTo>
                    <a:pt x="637369" y="126807"/>
                  </a:lnTo>
                  <a:lnTo>
                    <a:pt x="641826" y="133481"/>
                  </a:lnTo>
                  <a:lnTo>
                    <a:pt x="677483" y="153504"/>
                  </a:lnTo>
                  <a:lnTo>
                    <a:pt x="686398" y="149054"/>
                  </a:lnTo>
                  <a:lnTo>
                    <a:pt x="773312" y="88988"/>
                  </a:lnTo>
                  <a:lnTo>
                    <a:pt x="779997" y="88988"/>
                  </a:lnTo>
                  <a:lnTo>
                    <a:pt x="846854" y="146830"/>
                  </a:lnTo>
                  <a:lnTo>
                    <a:pt x="846854" y="153504"/>
                  </a:lnTo>
                  <a:lnTo>
                    <a:pt x="800054" y="249165"/>
                  </a:lnTo>
                  <a:lnTo>
                    <a:pt x="800054" y="255839"/>
                  </a:lnTo>
                  <a:lnTo>
                    <a:pt x="822340" y="289210"/>
                  </a:lnTo>
                  <a:lnTo>
                    <a:pt x="829026" y="291434"/>
                  </a:lnTo>
                  <a:lnTo>
                    <a:pt x="938225" y="280311"/>
                  </a:lnTo>
                  <a:lnTo>
                    <a:pt x="940454" y="286985"/>
                  </a:lnTo>
                  <a:lnTo>
                    <a:pt x="971654" y="369299"/>
                  </a:lnTo>
                  <a:lnTo>
                    <a:pt x="967197" y="375973"/>
                  </a:lnTo>
                  <a:lnTo>
                    <a:pt x="878054" y="433815"/>
                  </a:lnTo>
                  <a:lnTo>
                    <a:pt x="875825" y="438264"/>
                  </a:lnTo>
                  <a:lnTo>
                    <a:pt x="878054" y="480533"/>
                  </a:lnTo>
                  <a:lnTo>
                    <a:pt x="884740" y="487207"/>
                  </a:lnTo>
                  <a:lnTo>
                    <a:pt x="982797" y="531701"/>
                  </a:lnTo>
                  <a:lnTo>
                    <a:pt x="985025" y="536151"/>
                  </a:lnTo>
                  <a:lnTo>
                    <a:pt x="967197" y="622914"/>
                  </a:lnTo>
                  <a:lnTo>
                    <a:pt x="962739" y="627363"/>
                  </a:lnTo>
                  <a:lnTo>
                    <a:pt x="855768" y="634037"/>
                  </a:lnTo>
                  <a:lnTo>
                    <a:pt x="851311" y="636262"/>
                  </a:lnTo>
                  <a:lnTo>
                    <a:pt x="831254" y="676306"/>
                  </a:lnTo>
                  <a:lnTo>
                    <a:pt x="831254" y="680756"/>
                  </a:lnTo>
                  <a:lnTo>
                    <a:pt x="895883" y="769743"/>
                  </a:lnTo>
                  <a:lnTo>
                    <a:pt x="895883" y="776417"/>
                  </a:lnTo>
                  <a:lnTo>
                    <a:pt x="835711" y="843158"/>
                  </a:lnTo>
                  <a:lnTo>
                    <a:pt x="831254" y="843158"/>
                  </a:lnTo>
                  <a:lnTo>
                    <a:pt x="733197" y="794215"/>
                  </a:lnTo>
                  <a:lnTo>
                    <a:pt x="728740" y="794215"/>
                  </a:lnTo>
                  <a:lnTo>
                    <a:pt x="695312" y="816462"/>
                  </a:lnTo>
                  <a:lnTo>
                    <a:pt x="690855" y="825360"/>
                  </a:lnTo>
                  <a:lnTo>
                    <a:pt x="701998" y="932146"/>
                  </a:lnTo>
                  <a:lnTo>
                    <a:pt x="697540" y="936595"/>
                  </a:lnTo>
                  <a:lnTo>
                    <a:pt x="612855" y="965516"/>
                  </a:lnTo>
                  <a:lnTo>
                    <a:pt x="608398" y="965516"/>
                  </a:lnTo>
                  <a:lnTo>
                    <a:pt x="548227" y="876528"/>
                  </a:lnTo>
                  <a:lnTo>
                    <a:pt x="543770" y="872079"/>
                  </a:lnTo>
                  <a:lnTo>
                    <a:pt x="501427" y="876528"/>
                  </a:lnTo>
                  <a:lnTo>
                    <a:pt x="494741" y="878753"/>
                  </a:lnTo>
                  <a:lnTo>
                    <a:pt x="450170" y="976639"/>
                  </a:lnTo>
                  <a:lnTo>
                    <a:pt x="445713" y="978864"/>
                  </a:lnTo>
                  <a:lnTo>
                    <a:pt x="356570" y="961067"/>
                  </a:lnTo>
                  <a:lnTo>
                    <a:pt x="352113" y="958842"/>
                  </a:lnTo>
                  <a:lnTo>
                    <a:pt x="347656" y="849832"/>
                  </a:lnTo>
                  <a:lnTo>
                    <a:pt x="340970" y="845383"/>
                  </a:lnTo>
                  <a:lnTo>
                    <a:pt x="305313" y="827585"/>
                  </a:lnTo>
                  <a:lnTo>
                    <a:pt x="296399" y="827585"/>
                  </a:lnTo>
                  <a:lnTo>
                    <a:pt x="211713" y="889877"/>
                  </a:lnTo>
                  <a:lnTo>
                    <a:pt x="205028" y="889877"/>
                  </a:lnTo>
                  <a:lnTo>
                    <a:pt x="138171" y="832035"/>
                  </a:lnTo>
                  <a:lnTo>
                    <a:pt x="135942" y="825360"/>
                  </a:lnTo>
                  <a:lnTo>
                    <a:pt x="182742" y="727474"/>
                  </a:lnTo>
                  <a:lnTo>
                    <a:pt x="182742" y="723025"/>
                  </a:lnTo>
                  <a:lnTo>
                    <a:pt x="160457" y="689654"/>
                  </a:lnTo>
                  <a:lnTo>
                    <a:pt x="153771" y="687430"/>
                  </a:lnTo>
                  <a:lnTo>
                    <a:pt x="49028" y="698553"/>
                  </a:lnTo>
                  <a:lnTo>
                    <a:pt x="42343" y="694104"/>
                  </a:lnTo>
                  <a:lnTo>
                    <a:pt x="11143" y="611790"/>
                  </a:lnTo>
                  <a:lnTo>
                    <a:pt x="15600" y="605116"/>
                  </a:lnTo>
                  <a:lnTo>
                    <a:pt x="104742" y="545049"/>
                  </a:lnTo>
                  <a:lnTo>
                    <a:pt x="106971" y="538375"/>
                  </a:lnTo>
                  <a:lnTo>
                    <a:pt x="104742" y="498331"/>
                  </a:lnTo>
                  <a:lnTo>
                    <a:pt x="102514" y="491657"/>
                  </a:lnTo>
                  <a:lnTo>
                    <a:pt x="4457" y="447163"/>
                  </a:lnTo>
                  <a:lnTo>
                    <a:pt x="0" y="442714"/>
                  </a:lnTo>
                  <a:lnTo>
                    <a:pt x="15600" y="355951"/>
                  </a:lnTo>
                  <a:lnTo>
                    <a:pt x="20057" y="353726"/>
                  </a:lnTo>
                  <a:lnTo>
                    <a:pt x="129257" y="344827"/>
                  </a:lnTo>
                  <a:lnTo>
                    <a:pt x="135942" y="342602"/>
                  </a:lnTo>
                  <a:lnTo>
                    <a:pt x="151542" y="304783"/>
                  </a:lnTo>
                  <a:lnTo>
                    <a:pt x="151542" y="298109"/>
                  </a:lnTo>
                  <a:lnTo>
                    <a:pt x="91371" y="211346"/>
                  </a:lnTo>
                  <a:lnTo>
                    <a:pt x="91371" y="202447"/>
                  </a:lnTo>
                  <a:lnTo>
                    <a:pt x="147085" y="135706"/>
                  </a:lnTo>
                  <a:lnTo>
                    <a:pt x="153771" y="135706"/>
                  </a:lnTo>
                  <a:lnTo>
                    <a:pt x="249599" y="182425"/>
                  </a:lnTo>
                  <a:lnTo>
                    <a:pt x="256285" y="182425"/>
                  </a:lnTo>
                  <a:lnTo>
                    <a:pt x="289713" y="160178"/>
                  </a:lnTo>
                  <a:lnTo>
                    <a:pt x="291942" y="155728"/>
                  </a:lnTo>
                  <a:lnTo>
                    <a:pt x="283027" y="46718"/>
                  </a:lnTo>
                  <a:lnTo>
                    <a:pt x="285256" y="44494"/>
                  </a:lnTo>
                  <a:lnTo>
                    <a:pt x="369942" y="13348"/>
                  </a:lnTo>
                  <a:lnTo>
                    <a:pt x="376627" y="15573"/>
                  </a:lnTo>
                  <a:lnTo>
                    <a:pt x="434570" y="104560"/>
                  </a:lnTo>
                  <a:lnTo>
                    <a:pt x="439027" y="109010"/>
                  </a:lnTo>
                  <a:lnTo>
                    <a:pt x="481370" y="104560"/>
                  </a:lnTo>
                  <a:lnTo>
                    <a:pt x="488055" y="100111"/>
                  </a:lnTo>
                  <a:lnTo>
                    <a:pt x="532627" y="2225"/>
                  </a:lnTo>
                  <a:close/>
                </a:path>
              </a:pathLst>
            </a:custGeom>
            <a:solidFill>
              <a:sysClr val="window" lastClr="FFFFFF"/>
            </a:solidFill>
            <a:ln w="0">
              <a:noFill/>
              <a:prstDash val="solid"/>
              <a:round/>
              <a:headEnd/>
              <a:tailEnd/>
            </a:ln>
            <a:effectLst/>
          </p:spPr>
          <p:txBody>
            <a:bodyPr vert="horz" wrap="square" lIns="51435" tIns="25718" rIns="51435" bIns="25718"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15">
              <a:extLst>
                <a:ext uri="{FF2B5EF4-FFF2-40B4-BE49-F238E27FC236}">
                  <a16:creationId xmlns:a16="http://schemas.microsoft.com/office/drawing/2014/main" id="{AE5D5EE9-94DA-D0C0-BBBD-830061732784}"/>
                </a:ext>
              </a:extLst>
            </p:cNvPr>
            <p:cNvSpPr>
              <a:spLocks/>
            </p:cNvSpPr>
            <p:nvPr/>
          </p:nvSpPr>
          <p:spPr bwMode="auto">
            <a:xfrm>
              <a:off x="8163037" y="4361284"/>
              <a:ext cx="144175" cy="136311"/>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985025" h="978864">
                  <a:moveTo>
                    <a:pt x="492512" y="301234"/>
                  </a:moveTo>
                  <a:cubicBezTo>
                    <a:pt x="388030" y="301234"/>
                    <a:pt x="303330" y="385493"/>
                    <a:pt x="303330" y="489432"/>
                  </a:cubicBezTo>
                  <a:cubicBezTo>
                    <a:pt x="303330" y="593371"/>
                    <a:pt x="388030" y="677630"/>
                    <a:pt x="492512" y="677630"/>
                  </a:cubicBezTo>
                  <a:cubicBezTo>
                    <a:pt x="596994" y="677630"/>
                    <a:pt x="681694" y="593371"/>
                    <a:pt x="681694" y="489432"/>
                  </a:cubicBezTo>
                  <a:cubicBezTo>
                    <a:pt x="681694" y="385493"/>
                    <a:pt x="596994" y="301234"/>
                    <a:pt x="492512" y="301234"/>
                  </a:cubicBezTo>
                  <a:close/>
                  <a:moveTo>
                    <a:pt x="537084" y="0"/>
                  </a:moveTo>
                  <a:lnTo>
                    <a:pt x="626226" y="15573"/>
                  </a:lnTo>
                  <a:lnTo>
                    <a:pt x="630684" y="22247"/>
                  </a:lnTo>
                  <a:lnTo>
                    <a:pt x="637369" y="126807"/>
                  </a:lnTo>
                  <a:lnTo>
                    <a:pt x="641826" y="133481"/>
                  </a:lnTo>
                  <a:lnTo>
                    <a:pt x="677483" y="153504"/>
                  </a:lnTo>
                  <a:lnTo>
                    <a:pt x="686398" y="149054"/>
                  </a:lnTo>
                  <a:lnTo>
                    <a:pt x="773312" y="88988"/>
                  </a:lnTo>
                  <a:lnTo>
                    <a:pt x="779997" y="88988"/>
                  </a:lnTo>
                  <a:lnTo>
                    <a:pt x="846854" y="146830"/>
                  </a:lnTo>
                  <a:lnTo>
                    <a:pt x="846854" y="153504"/>
                  </a:lnTo>
                  <a:lnTo>
                    <a:pt x="800054" y="249165"/>
                  </a:lnTo>
                  <a:lnTo>
                    <a:pt x="800054" y="255839"/>
                  </a:lnTo>
                  <a:lnTo>
                    <a:pt x="822340" y="289210"/>
                  </a:lnTo>
                  <a:lnTo>
                    <a:pt x="829026" y="291434"/>
                  </a:lnTo>
                  <a:lnTo>
                    <a:pt x="938225" y="280311"/>
                  </a:lnTo>
                  <a:lnTo>
                    <a:pt x="940454" y="286985"/>
                  </a:lnTo>
                  <a:lnTo>
                    <a:pt x="971654" y="369299"/>
                  </a:lnTo>
                  <a:lnTo>
                    <a:pt x="967197" y="375973"/>
                  </a:lnTo>
                  <a:lnTo>
                    <a:pt x="878054" y="433815"/>
                  </a:lnTo>
                  <a:lnTo>
                    <a:pt x="875825" y="438264"/>
                  </a:lnTo>
                  <a:lnTo>
                    <a:pt x="878054" y="480533"/>
                  </a:lnTo>
                  <a:lnTo>
                    <a:pt x="884740" y="487207"/>
                  </a:lnTo>
                  <a:lnTo>
                    <a:pt x="982797" y="531701"/>
                  </a:lnTo>
                  <a:lnTo>
                    <a:pt x="985025" y="536151"/>
                  </a:lnTo>
                  <a:lnTo>
                    <a:pt x="967197" y="622914"/>
                  </a:lnTo>
                  <a:lnTo>
                    <a:pt x="962739" y="627363"/>
                  </a:lnTo>
                  <a:lnTo>
                    <a:pt x="855768" y="634037"/>
                  </a:lnTo>
                  <a:lnTo>
                    <a:pt x="851311" y="636262"/>
                  </a:lnTo>
                  <a:lnTo>
                    <a:pt x="831254" y="676306"/>
                  </a:lnTo>
                  <a:lnTo>
                    <a:pt x="831254" y="680756"/>
                  </a:lnTo>
                  <a:lnTo>
                    <a:pt x="895883" y="769743"/>
                  </a:lnTo>
                  <a:lnTo>
                    <a:pt x="895883" y="776417"/>
                  </a:lnTo>
                  <a:lnTo>
                    <a:pt x="835711" y="843158"/>
                  </a:lnTo>
                  <a:lnTo>
                    <a:pt x="831254" y="843158"/>
                  </a:lnTo>
                  <a:lnTo>
                    <a:pt x="733197" y="794215"/>
                  </a:lnTo>
                  <a:lnTo>
                    <a:pt x="728740" y="794215"/>
                  </a:lnTo>
                  <a:lnTo>
                    <a:pt x="695312" y="816462"/>
                  </a:lnTo>
                  <a:lnTo>
                    <a:pt x="690855" y="825360"/>
                  </a:lnTo>
                  <a:lnTo>
                    <a:pt x="701998" y="932146"/>
                  </a:lnTo>
                  <a:lnTo>
                    <a:pt x="697540" y="936595"/>
                  </a:lnTo>
                  <a:lnTo>
                    <a:pt x="612855" y="965516"/>
                  </a:lnTo>
                  <a:lnTo>
                    <a:pt x="608398" y="965516"/>
                  </a:lnTo>
                  <a:lnTo>
                    <a:pt x="548227" y="876528"/>
                  </a:lnTo>
                  <a:lnTo>
                    <a:pt x="543770" y="872079"/>
                  </a:lnTo>
                  <a:lnTo>
                    <a:pt x="501427" y="876528"/>
                  </a:lnTo>
                  <a:lnTo>
                    <a:pt x="494741" y="878753"/>
                  </a:lnTo>
                  <a:lnTo>
                    <a:pt x="450170" y="976639"/>
                  </a:lnTo>
                  <a:lnTo>
                    <a:pt x="445713" y="978864"/>
                  </a:lnTo>
                  <a:lnTo>
                    <a:pt x="356570" y="961067"/>
                  </a:lnTo>
                  <a:lnTo>
                    <a:pt x="352113" y="958842"/>
                  </a:lnTo>
                  <a:lnTo>
                    <a:pt x="347656" y="849832"/>
                  </a:lnTo>
                  <a:lnTo>
                    <a:pt x="340970" y="845383"/>
                  </a:lnTo>
                  <a:lnTo>
                    <a:pt x="305313" y="827585"/>
                  </a:lnTo>
                  <a:lnTo>
                    <a:pt x="296399" y="827585"/>
                  </a:lnTo>
                  <a:lnTo>
                    <a:pt x="211713" y="889877"/>
                  </a:lnTo>
                  <a:lnTo>
                    <a:pt x="205028" y="889877"/>
                  </a:lnTo>
                  <a:lnTo>
                    <a:pt x="138171" y="832035"/>
                  </a:lnTo>
                  <a:lnTo>
                    <a:pt x="135942" y="825360"/>
                  </a:lnTo>
                  <a:lnTo>
                    <a:pt x="182742" y="727474"/>
                  </a:lnTo>
                  <a:lnTo>
                    <a:pt x="182742" y="723025"/>
                  </a:lnTo>
                  <a:lnTo>
                    <a:pt x="160457" y="689654"/>
                  </a:lnTo>
                  <a:lnTo>
                    <a:pt x="153771" y="687430"/>
                  </a:lnTo>
                  <a:lnTo>
                    <a:pt x="49028" y="698553"/>
                  </a:lnTo>
                  <a:lnTo>
                    <a:pt x="42343" y="694104"/>
                  </a:lnTo>
                  <a:lnTo>
                    <a:pt x="11143" y="611790"/>
                  </a:lnTo>
                  <a:lnTo>
                    <a:pt x="15600" y="605116"/>
                  </a:lnTo>
                  <a:lnTo>
                    <a:pt x="104742" y="545049"/>
                  </a:lnTo>
                  <a:lnTo>
                    <a:pt x="106971" y="538375"/>
                  </a:lnTo>
                  <a:lnTo>
                    <a:pt x="104742" y="498331"/>
                  </a:lnTo>
                  <a:lnTo>
                    <a:pt x="102514" y="491657"/>
                  </a:lnTo>
                  <a:lnTo>
                    <a:pt x="4457" y="447163"/>
                  </a:lnTo>
                  <a:lnTo>
                    <a:pt x="0" y="442714"/>
                  </a:lnTo>
                  <a:lnTo>
                    <a:pt x="15600" y="355951"/>
                  </a:lnTo>
                  <a:lnTo>
                    <a:pt x="20057" y="353726"/>
                  </a:lnTo>
                  <a:lnTo>
                    <a:pt x="129257" y="344827"/>
                  </a:lnTo>
                  <a:lnTo>
                    <a:pt x="135942" y="342602"/>
                  </a:lnTo>
                  <a:lnTo>
                    <a:pt x="151542" y="304783"/>
                  </a:lnTo>
                  <a:lnTo>
                    <a:pt x="151542" y="298109"/>
                  </a:lnTo>
                  <a:lnTo>
                    <a:pt x="91371" y="211346"/>
                  </a:lnTo>
                  <a:lnTo>
                    <a:pt x="91371" y="202447"/>
                  </a:lnTo>
                  <a:lnTo>
                    <a:pt x="147085" y="135706"/>
                  </a:lnTo>
                  <a:lnTo>
                    <a:pt x="153771" y="135706"/>
                  </a:lnTo>
                  <a:lnTo>
                    <a:pt x="249599" y="182425"/>
                  </a:lnTo>
                  <a:lnTo>
                    <a:pt x="256285" y="182425"/>
                  </a:lnTo>
                  <a:lnTo>
                    <a:pt x="289713" y="160178"/>
                  </a:lnTo>
                  <a:lnTo>
                    <a:pt x="291942" y="155728"/>
                  </a:lnTo>
                  <a:lnTo>
                    <a:pt x="283027" y="46718"/>
                  </a:lnTo>
                  <a:lnTo>
                    <a:pt x="285256" y="44494"/>
                  </a:lnTo>
                  <a:lnTo>
                    <a:pt x="369942" y="13348"/>
                  </a:lnTo>
                  <a:lnTo>
                    <a:pt x="376627" y="15573"/>
                  </a:lnTo>
                  <a:lnTo>
                    <a:pt x="434570" y="104560"/>
                  </a:lnTo>
                  <a:lnTo>
                    <a:pt x="439027" y="109010"/>
                  </a:lnTo>
                  <a:lnTo>
                    <a:pt x="481370" y="104560"/>
                  </a:lnTo>
                  <a:lnTo>
                    <a:pt x="488055" y="100111"/>
                  </a:lnTo>
                  <a:lnTo>
                    <a:pt x="532627" y="2225"/>
                  </a:lnTo>
                  <a:close/>
                </a:path>
              </a:pathLst>
            </a:custGeom>
            <a:solidFill>
              <a:sysClr val="window" lastClr="FFFFFF"/>
            </a:solidFill>
            <a:ln w="0">
              <a:noFill/>
              <a:prstDash val="solid"/>
              <a:round/>
              <a:headEnd/>
              <a:tailEnd/>
            </a:ln>
            <a:effectLst/>
          </p:spPr>
          <p:txBody>
            <a:bodyPr vert="horz" wrap="square" lIns="51435" tIns="25718" rIns="51435" bIns="25718"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16">
              <a:extLst>
                <a:ext uri="{FF2B5EF4-FFF2-40B4-BE49-F238E27FC236}">
                  <a16:creationId xmlns:a16="http://schemas.microsoft.com/office/drawing/2014/main" id="{E537243C-9873-4660-071A-0752BD38F504}"/>
                </a:ext>
              </a:extLst>
            </p:cNvPr>
            <p:cNvSpPr>
              <a:spLocks/>
            </p:cNvSpPr>
            <p:nvPr/>
          </p:nvSpPr>
          <p:spPr bwMode="auto">
            <a:xfrm>
              <a:off x="8293999" y="4191815"/>
              <a:ext cx="165091" cy="156093"/>
            </a:xfrm>
            <a:custGeom>
              <a:avLst/>
              <a:gdLst>
                <a:gd name="connsiteX0" fmla="*/ 492512 w 985025"/>
                <a:gd name="connsiteY0" fmla="*/ 301234 h 978864"/>
                <a:gd name="connsiteX1" fmla="*/ 303330 w 985025"/>
                <a:gd name="connsiteY1" fmla="*/ 489432 h 978864"/>
                <a:gd name="connsiteX2" fmla="*/ 492512 w 985025"/>
                <a:gd name="connsiteY2" fmla="*/ 677630 h 978864"/>
                <a:gd name="connsiteX3" fmla="*/ 681694 w 985025"/>
                <a:gd name="connsiteY3" fmla="*/ 489432 h 978864"/>
                <a:gd name="connsiteX4" fmla="*/ 492512 w 985025"/>
                <a:gd name="connsiteY4" fmla="*/ 301234 h 978864"/>
                <a:gd name="connsiteX5" fmla="*/ 537084 w 985025"/>
                <a:gd name="connsiteY5" fmla="*/ 0 h 978864"/>
                <a:gd name="connsiteX6" fmla="*/ 626226 w 985025"/>
                <a:gd name="connsiteY6" fmla="*/ 15573 h 978864"/>
                <a:gd name="connsiteX7" fmla="*/ 630684 w 985025"/>
                <a:gd name="connsiteY7" fmla="*/ 22247 h 978864"/>
                <a:gd name="connsiteX8" fmla="*/ 637369 w 985025"/>
                <a:gd name="connsiteY8" fmla="*/ 126807 h 978864"/>
                <a:gd name="connsiteX9" fmla="*/ 641826 w 985025"/>
                <a:gd name="connsiteY9" fmla="*/ 133481 h 978864"/>
                <a:gd name="connsiteX10" fmla="*/ 677483 w 985025"/>
                <a:gd name="connsiteY10" fmla="*/ 153504 h 978864"/>
                <a:gd name="connsiteX11" fmla="*/ 686398 w 985025"/>
                <a:gd name="connsiteY11" fmla="*/ 149054 h 978864"/>
                <a:gd name="connsiteX12" fmla="*/ 773312 w 985025"/>
                <a:gd name="connsiteY12" fmla="*/ 88988 h 978864"/>
                <a:gd name="connsiteX13" fmla="*/ 779997 w 985025"/>
                <a:gd name="connsiteY13" fmla="*/ 88988 h 978864"/>
                <a:gd name="connsiteX14" fmla="*/ 846854 w 985025"/>
                <a:gd name="connsiteY14" fmla="*/ 146830 h 978864"/>
                <a:gd name="connsiteX15" fmla="*/ 846854 w 985025"/>
                <a:gd name="connsiteY15" fmla="*/ 153504 h 978864"/>
                <a:gd name="connsiteX16" fmla="*/ 800054 w 985025"/>
                <a:gd name="connsiteY16" fmla="*/ 249165 h 978864"/>
                <a:gd name="connsiteX17" fmla="*/ 800054 w 985025"/>
                <a:gd name="connsiteY17" fmla="*/ 255839 h 978864"/>
                <a:gd name="connsiteX18" fmla="*/ 822340 w 985025"/>
                <a:gd name="connsiteY18" fmla="*/ 289210 h 978864"/>
                <a:gd name="connsiteX19" fmla="*/ 829026 w 985025"/>
                <a:gd name="connsiteY19" fmla="*/ 291434 h 978864"/>
                <a:gd name="connsiteX20" fmla="*/ 938225 w 985025"/>
                <a:gd name="connsiteY20" fmla="*/ 280311 h 978864"/>
                <a:gd name="connsiteX21" fmla="*/ 940454 w 985025"/>
                <a:gd name="connsiteY21" fmla="*/ 286985 h 978864"/>
                <a:gd name="connsiteX22" fmla="*/ 971654 w 985025"/>
                <a:gd name="connsiteY22" fmla="*/ 369299 h 978864"/>
                <a:gd name="connsiteX23" fmla="*/ 967197 w 985025"/>
                <a:gd name="connsiteY23" fmla="*/ 375973 h 978864"/>
                <a:gd name="connsiteX24" fmla="*/ 878054 w 985025"/>
                <a:gd name="connsiteY24" fmla="*/ 433815 h 978864"/>
                <a:gd name="connsiteX25" fmla="*/ 875825 w 985025"/>
                <a:gd name="connsiteY25" fmla="*/ 438264 h 978864"/>
                <a:gd name="connsiteX26" fmla="*/ 878054 w 985025"/>
                <a:gd name="connsiteY26" fmla="*/ 480533 h 978864"/>
                <a:gd name="connsiteX27" fmla="*/ 884740 w 985025"/>
                <a:gd name="connsiteY27" fmla="*/ 487207 h 978864"/>
                <a:gd name="connsiteX28" fmla="*/ 982797 w 985025"/>
                <a:gd name="connsiteY28" fmla="*/ 531701 h 978864"/>
                <a:gd name="connsiteX29" fmla="*/ 985025 w 985025"/>
                <a:gd name="connsiteY29" fmla="*/ 536151 h 978864"/>
                <a:gd name="connsiteX30" fmla="*/ 967197 w 985025"/>
                <a:gd name="connsiteY30" fmla="*/ 622914 h 978864"/>
                <a:gd name="connsiteX31" fmla="*/ 962739 w 985025"/>
                <a:gd name="connsiteY31" fmla="*/ 627363 h 978864"/>
                <a:gd name="connsiteX32" fmla="*/ 855768 w 985025"/>
                <a:gd name="connsiteY32" fmla="*/ 634037 h 978864"/>
                <a:gd name="connsiteX33" fmla="*/ 851311 w 985025"/>
                <a:gd name="connsiteY33" fmla="*/ 636262 h 978864"/>
                <a:gd name="connsiteX34" fmla="*/ 831254 w 985025"/>
                <a:gd name="connsiteY34" fmla="*/ 676306 h 978864"/>
                <a:gd name="connsiteX35" fmla="*/ 831254 w 985025"/>
                <a:gd name="connsiteY35" fmla="*/ 680756 h 978864"/>
                <a:gd name="connsiteX36" fmla="*/ 895883 w 985025"/>
                <a:gd name="connsiteY36" fmla="*/ 769743 h 978864"/>
                <a:gd name="connsiteX37" fmla="*/ 895883 w 985025"/>
                <a:gd name="connsiteY37" fmla="*/ 776417 h 978864"/>
                <a:gd name="connsiteX38" fmla="*/ 835711 w 985025"/>
                <a:gd name="connsiteY38" fmla="*/ 843158 h 978864"/>
                <a:gd name="connsiteX39" fmla="*/ 831254 w 985025"/>
                <a:gd name="connsiteY39" fmla="*/ 843158 h 978864"/>
                <a:gd name="connsiteX40" fmla="*/ 733197 w 985025"/>
                <a:gd name="connsiteY40" fmla="*/ 794215 h 978864"/>
                <a:gd name="connsiteX41" fmla="*/ 728740 w 985025"/>
                <a:gd name="connsiteY41" fmla="*/ 794215 h 978864"/>
                <a:gd name="connsiteX42" fmla="*/ 695312 w 985025"/>
                <a:gd name="connsiteY42" fmla="*/ 816462 h 978864"/>
                <a:gd name="connsiteX43" fmla="*/ 690855 w 985025"/>
                <a:gd name="connsiteY43" fmla="*/ 825360 h 978864"/>
                <a:gd name="connsiteX44" fmla="*/ 701998 w 985025"/>
                <a:gd name="connsiteY44" fmla="*/ 932146 h 978864"/>
                <a:gd name="connsiteX45" fmla="*/ 697540 w 985025"/>
                <a:gd name="connsiteY45" fmla="*/ 936595 h 978864"/>
                <a:gd name="connsiteX46" fmla="*/ 612855 w 985025"/>
                <a:gd name="connsiteY46" fmla="*/ 965516 h 978864"/>
                <a:gd name="connsiteX47" fmla="*/ 608398 w 985025"/>
                <a:gd name="connsiteY47" fmla="*/ 965516 h 978864"/>
                <a:gd name="connsiteX48" fmla="*/ 548227 w 985025"/>
                <a:gd name="connsiteY48" fmla="*/ 876528 h 978864"/>
                <a:gd name="connsiteX49" fmla="*/ 543770 w 985025"/>
                <a:gd name="connsiteY49" fmla="*/ 872079 h 978864"/>
                <a:gd name="connsiteX50" fmla="*/ 501427 w 985025"/>
                <a:gd name="connsiteY50" fmla="*/ 876528 h 978864"/>
                <a:gd name="connsiteX51" fmla="*/ 494741 w 985025"/>
                <a:gd name="connsiteY51" fmla="*/ 878753 h 978864"/>
                <a:gd name="connsiteX52" fmla="*/ 450170 w 985025"/>
                <a:gd name="connsiteY52" fmla="*/ 976639 h 978864"/>
                <a:gd name="connsiteX53" fmla="*/ 445713 w 985025"/>
                <a:gd name="connsiteY53" fmla="*/ 978864 h 978864"/>
                <a:gd name="connsiteX54" fmla="*/ 356570 w 985025"/>
                <a:gd name="connsiteY54" fmla="*/ 961067 h 978864"/>
                <a:gd name="connsiteX55" fmla="*/ 352113 w 985025"/>
                <a:gd name="connsiteY55" fmla="*/ 958842 h 978864"/>
                <a:gd name="connsiteX56" fmla="*/ 347656 w 985025"/>
                <a:gd name="connsiteY56" fmla="*/ 849832 h 978864"/>
                <a:gd name="connsiteX57" fmla="*/ 340970 w 985025"/>
                <a:gd name="connsiteY57" fmla="*/ 845383 h 978864"/>
                <a:gd name="connsiteX58" fmla="*/ 305313 w 985025"/>
                <a:gd name="connsiteY58" fmla="*/ 827585 h 978864"/>
                <a:gd name="connsiteX59" fmla="*/ 296399 w 985025"/>
                <a:gd name="connsiteY59" fmla="*/ 827585 h 978864"/>
                <a:gd name="connsiteX60" fmla="*/ 211713 w 985025"/>
                <a:gd name="connsiteY60" fmla="*/ 889877 h 978864"/>
                <a:gd name="connsiteX61" fmla="*/ 205028 w 985025"/>
                <a:gd name="connsiteY61" fmla="*/ 889877 h 978864"/>
                <a:gd name="connsiteX62" fmla="*/ 138171 w 985025"/>
                <a:gd name="connsiteY62" fmla="*/ 832035 h 978864"/>
                <a:gd name="connsiteX63" fmla="*/ 135942 w 985025"/>
                <a:gd name="connsiteY63" fmla="*/ 825360 h 978864"/>
                <a:gd name="connsiteX64" fmla="*/ 182742 w 985025"/>
                <a:gd name="connsiteY64" fmla="*/ 727474 h 978864"/>
                <a:gd name="connsiteX65" fmla="*/ 182742 w 985025"/>
                <a:gd name="connsiteY65" fmla="*/ 723025 h 978864"/>
                <a:gd name="connsiteX66" fmla="*/ 160457 w 985025"/>
                <a:gd name="connsiteY66" fmla="*/ 689654 h 978864"/>
                <a:gd name="connsiteX67" fmla="*/ 153771 w 985025"/>
                <a:gd name="connsiteY67" fmla="*/ 687430 h 978864"/>
                <a:gd name="connsiteX68" fmla="*/ 49028 w 985025"/>
                <a:gd name="connsiteY68" fmla="*/ 698553 h 978864"/>
                <a:gd name="connsiteX69" fmla="*/ 42343 w 985025"/>
                <a:gd name="connsiteY69" fmla="*/ 694104 h 978864"/>
                <a:gd name="connsiteX70" fmla="*/ 11143 w 985025"/>
                <a:gd name="connsiteY70" fmla="*/ 611790 h 978864"/>
                <a:gd name="connsiteX71" fmla="*/ 15600 w 985025"/>
                <a:gd name="connsiteY71" fmla="*/ 605116 h 978864"/>
                <a:gd name="connsiteX72" fmla="*/ 104742 w 985025"/>
                <a:gd name="connsiteY72" fmla="*/ 545049 h 978864"/>
                <a:gd name="connsiteX73" fmla="*/ 106971 w 985025"/>
                <a:gd name="connsiteY73" fmla="*/ 538375 h 978864"/>
                <a:gd name="connsiteX74" fmla="*/ 104742 w 985025"/>
                <a:gd name="connsiteY74" fmla="*/ 498331 h 978864"/>
                <a:gd name="connsiteX75" fmla="*/ 102514 w 985025"/>
                <a:gd name="connsiteY75" fmla="*/ 491657 h 978864"/>
                <a:gd name="connsiteX76" fmla="*/ 4457 w 985025"/>
                <a:gd name="connsiteY76" fmla="*/ 447163 h 978864"/>
                <a:gd name="connsiteX77" fmla="*/ 0 w 985025"/>
                <a:gd name="connsiteY77" fmla="*/ 442714 h 978864"/>
                <a:gd name="connsiteX78" fmla="*/ 15600 w 985025"/>
                <a:gd name="connsiteY78" fmla="*/ 355951 h 978864"/>
                <a:gd name="connsiteX79" fmla="*/ 20057 w 985025"/>
                <a:gd name="connsiteY79" fmla="*/ 353726 h 978864"/>
                <a:gd name="connsiteX80" fmla="*/ 129257 w 985025"/>
                <a:gd name="connsiteY80" fmla="*/ 344827 h 978864"/>
                <a:gd name="connsiteX81" fmla="*/ 135942 w 985025"/>
                <a:gd name="connsiteY81" fmla="*/ 342602 h 978864"/>
                <a:gd name="connsiteX82" fmla="*/ 151542 w 985025"/>
                <a:gd name="connsiteY82" fmla="*/ 304783 h 978864"/>
                <a:gd name="connsiteX83" fmla="*/ 151542 w 985025"/>
                <a:gd name="connsiteY83" fmla="*/ 298109 h 978864"/>
                <a:gd name="connsiteX84" fmla="*/ 91371 w 985025"/>
                <a:gd name="connsiteY84" fmla="*/ 211346 h 978864"/>
                <a:gd name="connsiteX85" fmla="*/ 91371 w 985025"/>
                <a:gd name="connsiteY85" fmla="*/ 202447 h 978864"/>
                <a:gd name="connsiteX86" fmla="*/ 147085 w 985025"/>
                <a:gd name="connsiteY86" fmla="*/ 135706 h 978864"/>
                <a:gd name="connsiteX87" fmla="*/ 153771 w 985025"/>
                <a:gd name="connsiteY87" fmla="*/ 135706 h 978864"/>
                <a:gd name="connsiteX88" fmla="*/ 249599 w 985025"/>
                <a:gd name="connsiteY88" fmla="*/ 182425 h 978864"/>
                <a:gd name="connsiteX89" fmla="*/ 256285 w 985025"/>
                <a:gd name="connsiteY89" fmla="*/ 182425 h 978864"/>
                <a:gd name="connsiteX90" fmla="*/ 289713 w 985025"/>
                <a:gd name="connsiteY90" fmla="*/ 160178 h 978864"/>
                <a:gd name="connsiteX91" fmla="*/ 291942 w 985025"/>
                <a:gd name="connsiteY91" fmla="*/ 155728 h 978864"/>
                <a:gd name="connsiteX92" fmla="*/ 283027 w 985025"/>
                <a:gd name="connsiteY92" fmla="*/ 46718 h 978864"/>
                <a:gd name="connsiteX93" fmla="*/ 285256 w 985025"/>
                <a:gd name="connsiteY93" fmla="*/ 44494 h 978864"/>
                <a:gd name="connsiteX94" fmla="*/ 369942 w 985025"/>
                <a:gd name="connsiteY94" fmla="*/ 13348 h 978864"/>
                <a:gd name="connsiteX95" fmla="*/ 376627 w 985025"/>
                <a:gd name="connsiteY95" fmla="*/ 15573 h 978864"/>
                <a:gd name="connsiteX96" fmla="*/ 434570 w 985025"/>
                <a:gd name="connsiteY96" fmla="*/ 104560 h 978864"/>
                <a:gd name="connsiteX97" fmla="*/ 439027 w 985025"/>
                <a:gd name="connsiteY97" fmla="*/ 109010 h 978864"/>
                <a:gd name="connsiteX98" fmla="*/ 481370 w 985025"/>
                <a:gd name="connsiteY98" fmla="*/ 104560 h 978864"/>
                <a:gd name="connsiteX99" fmla="*/ 488055 w 985025"/>
                <a:gd name="connsiteY99" fmla="*/ 100111 h 978864"/>
                <a:gd name="connsiteX100" fmla="*/ 532627 w 985025"/>
                <a:gd name="connsiteY100" fmla="*/ 2225 h 9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985025" h="978864">
                  <a:moveTo>
                    <a:pt x="492512" y="301234"/>
                  </a:moveTo>
                  <a:cubicBezTo>
                    <a:pt x="388030" y="301234"/>
                    <a:pt x="303330" y="385493"/>
                    <a:pt x="303330" y="489432"/>
                  </a:cubicBezTo>
                  <a:cubicBezTo>
                    <a:pt x="303330" y="593371"/>
                    <a:pt x="388030" y="677630"/>
                    <a:pt x="492512" y="677630"/>
                  </a:cubicBezTo>
                  <a:cubicBezTo>
                    <a:pt x="596994" y="677630"/>
                    <a:pt x="681694" y="593371"/>
                    <a:pt x="681694" y="489432"/>
                  </a:cubicBezTo>
                  <a:cubicBezTo>
                    <a:pt x="681694" y="385493"/>
                    <a:pt x="596994" y="301234"/>
                    <a:pt x="492512" y="301234"/>
                  </a:cubicBezTo>
                  <a:close/>
                  <a:moveTo>
                    <a:pt x="537084" y="0"/>
                  </a:moveTo>
                  <a:lnTo>
                    <a:pt x="626226" y="15573"/>
                  </a:lnTo>
                  <a:lnTo>
                    <a:pt x="630684" y="22247"/>
                  </a:lnTo>
                  <a:lnTo>
                    <a:pt x="637369" y="126807"/>
                  </a:lnTo>
                  <a:lnTo>
                    <a:pt x="641826" y="133481"/>
                  </a:lnTo>
                  <a:lnTo>
                    <a:pt x="677483" y="153504"/>
                  </a:lnTo>
                  <a:lnTo>
                    <a:pt x="686398" y="149054"/>
                  </a:lnTo>
                  <a:lnTo>
                    <a:pt x="773312" y="88988"/>
                  </a:lnTo>
                  <a:lnTo>
                    <a:pt x="779997" y="88988"/>
                  </a:lnTo>
                  <a:lnTo>
                    <a:pt x="846854" y="146830"/>
                  </a:lnTo>
                  <a:lnTo>
                    <a:pt x="846854" y="153504"/>
                  </a:lnTo>
                  <a:lnTo>
                    <a:pt x="800054" y="249165"/>
                  </a:lnTo>
                  <a:lnTo>
                    <a:pt x="800054" y="255839"/>
                  </a:lnTo>
                  <a:lnTo>
                    <a:pt x="822340" y="289210"/>
                  </a:lnTo>
                  <a:lnTo>
                    <a:pt x="829026" y="291434"/>
                  </a:lnTo>
                  <a:lnTo>
                    <a:pt x="938225" y="280311"/>
                  </a:lnTo>
                  <a:lnTo>
                    <a:pt x="940454" y="286985"/>
                  </a:lnTo>
                  <a:lnTo>
                    <a:pt x="971654" y="369299"/>
                  </a:lnTo>
                  <a:lnTo>
                    <a:pt x="967197" y="375973"/>
                  </a:lnTo>
                  <a:lnTo>
                    <a:pt x="878054" y="433815"/>
                  </a:lnTo>
                  <a:lnTo>
                    <a:pt x="875825" y="438264"/>
                  </a:lnTo>
                  <a:lnTo>
                    <a:pt x="878054" y="480533"/>
                  </a:lnTo>
                  <a:lnTo>
                    <a:pt x="884740" y="487207"/>
                  </a:lnTo>
                  <a:lnTo>
                    <a:pt x="982797" y="531701"/>
                  </a:lnTo>
                  <a:lnTo>
                    <a:pt x="985025" y="536151"/>
                  </a:lnTo>
                  <a:lnTo>
                    <a:pt x="967197" y="622914"/>
                  </a:lnTo>
                  <a:lnTo>
                    <a:pt x="962739" y="627363"/>
                  </a:lnTo>
                  <a:lnTo>
                    <a:pt x="855768" y="634037"/>
                  </a:lnTo>
                  <a:lnTo>
                    <a:pt x="851311" y="636262"/>
                  </a:lnTo>
                  <a:lnTo>
                    <a:pt x="831254" y="676306"/>
                  </a:lnTo>
                  <a:lnTo>
                    <a:pt x="831254" y="680756"/>
                  </a:lnTo>
                  <a:lnTo>
                    <a:pt x="895883" y="769743"/>
                  </a:lnTo>
                  <a:lnTo>
                    <a:pt x="895883" y="776417"/>
                  </a:lnTo>
                  <a:lnTo>
                    <a:pt x="835711" y="843158"/>
                  </a:lnTo>
                  <a:lnTo>
                    <a:pt x="831254" y="843158"/>
                  </a:lnTo>
                  <a:lnTo>
                    <a:pt x="733197" y="794215"/>
                  </a:lnTo>
                  <a:lnTo>
                    <a:pt x="728740" y="794215"/>
                  </a:lnTo>
                  <a:lnTo>
                    <a:pt x="695312" y="816462"/>
                  </a:lnTo>
                  <a:lnTo>
                    <a:pt x="690855" y="825360"/>
                  </a:lnTo>
                  <a:lnTo>
                    <a:pt x="701998" y="932146"/>
                  </a:lnTo>
                  <a:lnTo>
                    <a:pt x="697540" y="936595"/>
                  </a:lnTo>
                  <a:lnTo>
                    <a:pt x="612855" y="965516"/>
                  </a:lnTo>
                  <a:lnTo>
                    <a:pt x="608398" y="965516"/>
                  </a:lnTo>
                  <a:lnTo>
                    <a:pt x="548227" y="876528"/>
                  </a:lnTo>
                  <a:lnTo>
                    <a:pt x="543770" y="872079"/>
                  </a:lnTo>
                  <a:lnTo>
                    <a:pt x="501427" y="876528"/>
                  </a:lnTo>
                  <a:lnTo>
                    <a:pt x="494741" y="878753"/>
                  </a:lnTo>
                  <a:lnTo>
                    <a:pt x="450170" y="976639"/>
                  </a:lnTo>
                  <a:lnTo>
                    <a:pt x="445713" y="978864"/>
                  </a:lnTo>
                  <a:lnTo>
                    <a:pt x="356570" y="961067"/>
                  </a:lnTo>
                  <a:lnTo>
                    <a:pt x="352113" y="958842"/>
                  </a:lnTo>
                  <a:lnTo>
                    <a:pt x="347656" y="849832"/>
                  </a:lnTo>
                  <a:lnTo>
                    <a:pt x="340970" y="845383"/>
                  </a:lnTo>
                  <a:lnTo>
                    <a:pt x="305313" y="827585"/>
                  </a:lnTo>
                  <a:lnTo>
                    <a:pt x="296399" y="827585"/>
                  </a:lnTo>
                  <a:lnTo>
                    <a:pt x="211713" y="889877"/>
                  </a:lnTo>
                  <a:lnTo>
                    <a:pt x="205028" y="889877"/>
                  </a:lnTo>
                  <a:lnTo>
                    <a:pt x="138171" y="832035"/>
                  </a:lnTo>
                  <a:lnTo>
                    <a:pt x="135942" y="825360"/>
                  </a:lnTo>
                  <a:lnTo>
                    <a:pt x="182742" y="727474"/>
                  </a:lnTo>
                  <a:lnTo>
                    <a:pt x="182742" y="723025"/>
                  </a:lnTo>
                  <a:lnTo>
                    <a:pt x="160457" y="689654"/>
                  </a:lnTo>
                  <a:lnTo>
                    <a:pt x="153771" y="687430"/>
                  </a:lnTo>
                  <a:lnTo>
                    <a:pt x="49028" y="698553"/>
                  </a:lnTo>
                  <a:lnTo>
                    <a:pt x="42343" y="694104"/>
                  </a:lnTo>
                  <a:lnTo>
                    <a:pt x="11143" y="611790"/>
                  </a:lnTo>
                  <a:lnTo>
                    <a:pt x="15600" y="605116"/>
                  </a:lnTo>
                  <a:lnTo>
                    <a:pt x="104742" y="545049"/>
                  </a:lnTo>
                  <a:lnTo>
                    <a:pt x="106971" y="538375"/>
                  </a:lnTo>
                  <a:lnTo>
                    <a:pt x="104742" y="498331"/>
                  </a:lnTo>
                  <a:lnTo>
                    <a:pt x="102514" y="491657"/>
                  </a:lnTo>
                  <a:lnTo>
                    <a:pt x="4457" y="447163"/>
                  </a:lnTo>
                  <a:lnTo>
                    <a:pt x="0" y="442714"/>
                  </a:lnTo>
                  <a:lnTo>
                    <a:pt x="15600" y="355951"/>
                  </a:lnTo>
                  <a:lnTo>
                    <a:pt x="20057" y="353726"/>
                  </a:lnTo>
                  <a:lnTo>
                    <a:pt x="129257" y="344827"/>
                  </a:lnTo>
                  <a:lnTo>
                    <a:pt x="135942" y="342602"/>
                  </a:lnTo>
                  <a:lnTo>
                    <a:pt x="151542" y="304783"/>
                  </a:lnTo>
                  <a:lnTo>
                    <a:pt x="151542" y="298109"/>
                  </a:lnTo>
                  <a:lnTo>
                    <a:pt x="91371" y="211346"/>
                  </a:lnTo>
                  <a:lnTo>
                    <a:pt x="91371" y="202447"/>
                  </a:lnTo>
                  <a:lnTo>
                    <a:pt x="147085" y="135706"/>
                  </a:lnTo>
                  <a:lnTo>
                    <a:pt x="153771" y="135706"/>
                  </a:lnTo>
                  <a:lnTo>
                    <a:pt x="249599" y="182425"/>
                  </a:lnTo>
                  <a:lnTo>
                    <a:pt x="256285" y="182425"/>
                  </a:lnTo>
                  <a:lnTo>
                    <a:pt x="289713" y="160178"/>
                  </a:lnTo>
                  <a:lnTo>
                    <a:pt x="291942" y="155728"/>
                  </a:lnTo>
                  <a:lnTo>
                    <a:pt x="283027" y="46718"/>
                  </a:lnTo>
                  <a:lnTo>
                    <a:pt x="285256" y="44494"/>
                  </a:lnTo>
                  <a:lnTo>
                    <a:pt x="369942" y="13348"/>
                  </a:lnTo>
                  <a:lnTo>
                    <a:pt x="376627" y="15573"/>
                  </a:lnTo>
                  <a:lnTo>
                    <a:pt x="434570" y="104560"/>
                  </a:lnTo>
                  <a:lnTo>
                    <a:pt x="439027" y="109010"/>
                  </a:lnTo>
                  <a:lnTo>
                    <a:pt x="481370" y="104560"/>
                  </a:lnTo>
                  <a:lnTo>
                    <a:pt x="488055" y="100111"/>
                  </a:lnTo>
                  <a:lnTo>
                    <a:pt x="532627" y="2225"/>
                  </a:lnTo>
                  <a:close/>
                </a:path>
              </a:pathLst>
            </a:custGeom>
            <a:solidFill>
              <a:sysClr val="window" lastClr="FFFFFF"/>
            </a:solidFill>
            <a:ln w="0">
              <a:noFill/>
              <a:prstDash val="solid"/>
              <a:round/>
              <a:headEnd/>
              <a:tailEnd/>
            </a:ln>
            <a:effectLst/>
          </p:spPr>
          <p:txBody>
            <a:bodyPr vert="horz" wrap="square" lIns="51435" tIns="25718" rIns="51435" bIns="25718"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Calibri"/>
                <a:ea typeface="+mn-ea"/>
                <a:cs typeface="+mn-cs"/>
              </a:endParaRPr>
            </a:p>
          </p:txBody>
        </p:sp>
        <p:sp>
          <p:nvSpPr>
            <p:cNvPr id="26" name="Rounded Rectangle 213">
              <a:extLst>
                <a:ext uri="{FF2B5EF4-FFF2-40B4-BE49-F238E27FC236}">
                  <a16:creationId xmlns:a16="http://schemas.microsoft.com/office/drawing/2014/main" id="{AC5305DA-331F-9322-63C9-1DD8E07CB7F0}"/>
                </a:ext>
              </a:extLst>
            </p:cNvPr>
            <p:cNvSpPr/>
            <p:nvPr/>
          </p:nvSpPr>
          <p:spPr>
            <a:xfrm rot="1373645">
              <a:off x="8309991" y="4472011"/>
              <a:ext cx="66644" cy="32406"/>
            </a:xfrm>
            <a:prstGeom prst="roundRect">
              <a:avLst>
                <a:gd name="adj" fmla="val 44437"/>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15">
              <a:extLst>
                <a:ext uri="{FF2B5EF4-FFF2-40B4-BE49-F238E27FC236}">
                  <a16:creationId xmlns:a16="http://schemas.microsoft.com/office/drawing/2014/main" id="{75703FFF-7662-035F-EF76-FC35781BCAE1}"/>
                </a:ext>
              </a:extLst>
            </p:cNvPr>
            <p:cNvSpPr/>
            <p:nvPr/>
          </p:nvSpPr>
          <p:spPr>
            <a:xfrm rot="18191826">
              <a:off x="8264981" y="4314070"/>
              <a:ext cx="55204" cy="29883"/>
            </a:xfrm>
            <a:prstGeom prst="roundRect">
              <a:avLst>
                <a:gd name="adj" fmla="val 44437"/>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8" name="Rounded Rectangle 219">
              <a:extLst>
                <a:ext uri="{FF2B5EF4-FFF2-40B4-BE49-F238E27FC236}">
                  <a16:creationId xmlns:a16="http://schemas.microsoft.com/office/drawing/2014/main" id="{311D69A3-A3E4-3B00-763E-53A6AE5CC80B}"/>
                </a:ext>
              </a:extLst>
            </p:cNvPr>
            <p:cNvSpPr/>
            <p:nvPr/>
          </p:nvSpPr>
          <p:spPr>
            <a:xfrm rot="3708192">
              <a:off x="8387351" y="4348495"/>
              <a:ext cx="150348" cy="13314"/>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9" name="Freeform: Shape 17">
              <a:extLst>
                <a:ext uri="{FF2B5EF4-FFF2-40B4-BE49-F238E27FC236}">
                  <a16:creationId xmlns:a16="http://schemas.microsoft.com/office/drawing/2014/main" id="{EC69FF26-DC9A-8986-E0AB-95627D977296}"/>
                </a:ext>
              </a:extLst>
            </p:cNvPr>
            <p:cNvSpPr/>
            <p:nvPr/>
          </p:nvSpPr>
          <p:spPr>
            <a:xfrm>
              <a:off x="4547692" y="3821230"/>
              <a:ext cx="1193827" cy="1135734"/>
            </a:xfrm>
            <a:custGeom>
              <a:avLst/>
              <a:gdLst>
                <a:gd name="connsiteX0" fmla="*/ 1136579 w 2281166"/>
                <a:gd name="connsiteY0" fmla="*/ 0 h 2280964"/>
                <a:gd name="connsiteX1" fmla="*/ 1136579 w 2281166"/>
                <a:gd name="connsiteY1" fmla="*/ 969717 h 2280964"/>
                <a:gd name="connsiteX2" fmla="*/ 2267029 w 2281166"/>
                <a:gd name="connsiteY2" fmla="*/ 969717 h 2280964"/>
                <a:gd name="connsiteX3" fmla="*/ 2275278 w 2281166"/>
                <a:gd name="connsiteY3" fmla="*/ 1023763 h 2280964"/>
                <a:gd name="connsiteX4" fmla="*/ 2281166 w 2281166"/>
                <a:gd name="connsiteY4" fmla="*/ 1140381 h 2280964"/>
                <a:gd name="connsiteX5" fmla="*/ 1140583 w 2281166"/>
                <a:gd name="connsiteY5" fmla="*/ 2280964 h 2280964"/>
                <a:gd name="connsiteX6" fmla="*/ 0 w 2281166"/>
                <a:gd name="connsiteY6" fmla="*/ 1140381 h 2280964"/>
                <a:gd name="connsiteX7" fmla="*/ 1023965 w 2281166"/>
                <a:gd name="connsiteY7" fmla="*/ 5687 h 2280964"/>
                <a:gd name="connsiteX0" fmla="*/ 1136579 w 2281166"/>
                <a:gd name="connsiteY0" fmla="*/ 969717 h 2280964"/>
                <a:gd name="connsiteX1" fmla="*/ 2267029 w 2281166"/>
                <a:gd name="connsiteY1" fmla="*/ 969717 h 2280964"/>
                <a:gd name="connsiteX2" fmla="*/ 2275278 w 2281166"/>
                <a:gd name="connsiteY2" fmla="*/ 1023763 h 2280964"/>
                <a:gd name="connsiteX3" fmla="*/ 2281166 w 2281166"/>
                <a:gd name="connsiteY3" fmla="*/ 1140381 h 2280964"/>
                <a:gd name="connsiteX4" fmla="*/ 1140583 w 2281166"/>
                <a:gd name="connsiteY4" fmla="*/ 2280964 h 2280964"/>
                <a:gd name="connsiteX5" fmla="*/ 0 w 2281166"/>
                <a:gd name="connsiteY5" fmla="*/ 1140381 h 2280964"/>
                <a:gd name="connsiteX6" fmla="*/ 1023965 w 2281166"/>
                <a:gd name="connsiteY6" fmla="*/ 5687 h 2280964"/>
                <a:gd name="connsiteX7" fmla="*/ 1136579 w 2281166"/>
                <a:gd name="connsiteY7" fmla="*/ 0 h 2280964"/>
                <a:gd name="connsiteX8" fmla="*/ 1228019 w 2281166"/>
                <a:gd name="connsiteY8" fmla="*/ 1061157 h 2280964"/>
                <a:gd name="connsiteX0" fmla="*/ 1136579 w 2281166"/>
                <a:gd name="connsiteY0" fmla="*/ 969717 h 2280964"/>
                <a:gd name="connsiteX1" fmla="*/ 2267029 w 2281166"/>
                <a:gd name="connsiteY1" fmla="*/ 969717 h 2280964"/>
                <a:gd name="connsiteX2" fmla="*/ 2275278 w 2281166"/>
                <a:gd name="connsiteY2" fmla="*/ 1023763 h 2280964"/>
                <a:gd name="connsiteX3" fmla="*/ 2281166 w 2281166"/>
                <a:gd name="connsiteY3" fmla="*/ 1140381 h 2280964"/>
                <a:gd name="connsiteX4" fmla="*/ 1140583 w 2281166"/>
                <a:gd name="connsiteY4" fmla="*/ 2280964 h 2280964"/>
                <a:gd name="connsiteX5" fmla="*/ 0 w 2281166"/>
                <a:gd name="connsiteY5" fmla="*/ 1140381 h 2280964"/>
                <a:gd name="connsiteX6" fmla="*/ 1023965 w 2281166"/>
                <a:gd name="connsiteY6" fmla="*/ 5687 h 2280964"/>
                <a:gd name="connsiteX7" fmla="*/ 1136579 w 2281166"/>
                <a:gd name="connsiteY7" fmla="*/ 0 h 2280964"/>
                <a:gd name="connsiteX0" fmla="*/ 2267029 w 2281166"/>
                <a:gd name="connsiteY0" fmla="*/ 969717 h 2280964"/>
                <a:gd name="connsiteX1" fmla="*/ 2275278 w 2281166"/>
                <a:gd name="connsiteY1" fmla="*/ 1023763 h 2280964"/>
                <a:gd name="connsiteX2" fmla="*/ 2281166 w 2281166"/>
                <a:gd name="connsiteY2" fmla="*/ 1140381 h 2280964"/>
                <a:gd name="connsiteX3" fmla="*/ 1140583 w 2281166"/>
                <a:gd name="connsiteY3" fmla="*/ 2280964 h 2280964"/>
                <a:gd name="connsiteX4" fmla="*/ 0 w 2281166"/>
                <a:gd name="connsiteY4" fmla="*/ 1140381 h 2280964"/>
                <a:gd name="connsiteX5" fmla="*/ 1023965 w 2281166"/>
                <a:gd name="connsiteY5" fmla="*/ 5687 h 2280964"/>
                <a:gd name="connsiteX6" fmla="*/ 1136579 w 2281166"/>
                <a:gd name="connsiteY6" fmla="*/ 0 h 228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166" h="2280964">
                  <a:moveTo>
                    <a:pt x="2267029" y="969717"/>
                  </a:moveTo>
                  <a:lnTo>
                    <a:pt x="2275278" y="1023763"/>
                  </a:lnTo>
                  <a:cubicBezTo>
                    <a:pt x="2279171" y="1062106"/>
                    <a:pt x="2281166" y="1101011"/>
                    <a:pt x="2281166" y="1140381"/>
                  </a:cubicBezTo>
                  <a:cubicBezTo>
                    <a:pt x="2281166" y="1770308"/>
                    <a:pt x="1770510" y="2280964"/>
                    <a:pt x="1140583" y="2280964"/>
                  </a:cubicBezTo>
                  <a:cubicBezTo>
                    <a:pt x="510656" y="2280964"/>
                    <a:pt x="0" y="1770308"/>
                    <a:pt x="0" y="1140381"/>
                  </a:cubicBezTo>
                  <a:cubicBezTo>
                    <a:pt x="0" y="549825"/>
                    <a:pt x="448819" y="64096"/>
                    <a:pt x="1023965" y="5687"/>
                  </a:cubicBezTo>
                  <a:lnTo>
                    <a:pt x="1136579" y="0"/>
                  </a:lnTo>
                </a:path>
              </a:pathLst>
            </a:custGeom>
            <a:noFill/>
            <a:ln w="12700" cap="flat" cmpd="sng" algn="ctr">
              <a:solidFill>
                <a:srgbClr val="000000">
                  <a:lumMod val="50000"/>
                  <a:lumOff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a:ea typeface="+mn-ea"/>
                <a:cs typeface="+mn-cs"/>
              </a:endParaRPr>
            </a:p>
          </p:txBody>
        </p:sp>
        <p:cxnSp>
          <p:nvCxnSpPr>
            <p:cNvPr id="30" name="Straight Connector 19">
              <a:extLst>
                <a:ext uri="{FF2B5EF4-FFF2-40B4-BE49-F238E27FC236}">
                  <a16:creationId xmlns:a16="http://schemas.microsoft.com/office/drawing/2014/main" id="{39251ADF-F024-0989-03BF-E7995EF6BA27}"/>
                </a:ext>
              </a:extLst>
            </p:cNvPr>
            <p:cNvCxnSpPr>
              <a:cxnSpLocks/>
            </p:cNvCxnSpPr>
            <p:nvPr/>
          </p:nvCxnSpPr>
          <p:spPr>
            <a:xfrm>
              <a:off x="5732455" y="4319677"/>
              <a:ext cx="204449" cy="0"/>
            </a:xfrm>
            <a:prstGeom prst="line">
              <a:avLst/>
            </a:prstGeom>
            <a:noFill/>
            <a:ln w="12700" cap="flat" cmpd="sng" algn="ctr">
              <a:solidFill>
                <a:srgbClr val="000000">
                  <a:lumMod val="50000"/>
                  <a:lumOff val="50000"/>
                </a:srgbClr>
              </a:solidFill>
              <a:prstDash val="solid"/>
              <a:miter lim="800000"/>
            </a:ln>
            <a:effectLst/>
          </p:spPr>
        </p:cxnSp>
        <p:sp>
          <p:nvSpPr>
            <p:cNvPr id="31" name="Isosceles Triangle 20">
              <a:extLst>
                <a:ext uri="{FF2B5EF4-FFF2-40B4-BE49-F238E27FC236}">
                  <a16:creationId xmlns:a16="http://schemas.microsoft.com/office/drawing/2014/main" id="{1DD7054E-F579-F1E0-6573-1308F683F084}"/>
                </a:ext>
              </a:extLst>
            </p:cNvPr>
            <p:cNvSpPr/>
            <p:nvPr/>
          </p:nvSpPr>
          <p:spPr>
            <a:xfrm rot="5400000">
              <a:off x="5928317" y="4264093"/>
              <a:ext cx="122689" cy="111167"/>
            </a:xfrm>
            <a:prstGeom prst="triangle">
              <a:avLst/>
            </a:prstGeom>
            <a:solidFill>
              <a:srgbClr val="59595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a:ea typeface="+mn-ea"/>
                <a:cs typeface="+mn-cs"/>
              </a:endParaRPr>
            </a:p>
          </p:txBody>
        </p:sp>
        <p:sp>
          <p:nvSpPr>
            <p:cNvPr id="32" name="Oval 15">
              <a:extLst>
                <a:ext uri="{FF2B5EF4-FFF2-40B4-BE49-F238E27FC236}">
                  <a16:creationId xmlns:a16="http://schemas.microsoft.com/office/drawing/2014/main" id="{98BAADEC-F603-613A-EF73-3D7014147D3B}"/>
                </a:ext>
              </a:extLst>
            </p:cNvPr>
            <p:cNvSpPr/>
            <p:nvPr/>
          </p:nvSpPr>
          <p:spPr>
            <a:xfrm>
              <a:off x="4724383" y="4002664"/>
              <a:ext cx="840440" cy="799615"/>
            </a:xfrm>
            <a:prstGeom prst="ellipse">
              <a:avLst/>
            </a:prstGeom>
            <a:solidFill>
              <a:srgbClr val="EF334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a:ea typeface="+mn-ea"/>
                <a:cs typeface="+mn-cs"/>
              </a:endParaRPr>
            </a:p>
          </p:txBody>
        </p:sp>
        <p:sp>
          <p:nvSpPr>
            <p:cNvPr id="33" name="Freeform 39">
              <a:extLst>
                <a:ext uri="{FF2B5EF4-FFF2-40B4-BE49-F238E27FC236}">
                  <a16:creationId xmlns:a16="http://schemas.microsoft.com/office/drawing/2014/main" id="{1AEDA3EE-490A-BF5E-2C33-F80B7251BA5C}"/>
                </a:ext>
              </a:extLst>
            </p:cNvPr>
            <p:cNvSpPr>
              <a:spLocks noEditPoints="1"/>
            </p:cNvSpPr>
            <p:nvPr/>
          </p:nvSpPr>
          <p:spPr bwMode="auto">
            <a:xfrm>
              <a:off x="4900467" y="4147256"/>
              <a:ext cx="488271" cy="483682"/>
            </a:xfrm>
            <a:custGeom>
              <a:avLst/>
              <a:gdLst>
                <a:gd name="T0" fmla="*/ 3679 w 5975"/>
                <a:gd name="T1" fmla="*/ 5359 h 6221"/>
                <a:gd name="T2" fmla="*/ 3626 w 5975"/>
                <a:gd name="T3" fmla="*/ 5807 h 6221"/>
                <a:gd name="T4" fmla="*/ 3365 w 5975"/>
                <a:gd name="T5" fmla="*/ 6147 h 6221"/>
                <a:gd name="T6" fmla="*/ 2676 w 5975"/>
                <a:gd name="T7" fmla="*/ 6200 h 6221"/>
                <a:gd name="T8" fmla="*/ 2424 w 5975"/>
                <a:gd name="T9" fmla="*/ 5869 h 6221"/>
                <a:gd name="T10" fmla="*/ 2277 w 5975"/>
                <a:gd name="T11" fmla="*/ 5434 h 6221"/>
                <a:gd name="T12" fmla="*/ 2451 w 5975"/>
                <a:gd name="T13" fmla="*/ 5259 h 6221"/>
                <a:gd name="T14" fmla="*/ 5123 w 5975"/>
                <a:gd name="T15" fmla="*/ 4882 h 6221"/>
                <a:gd name="T16" fmla="*/ 5072 w 5975"/>
                <a:gd name="T17" fmla="*/ 5119 h 6221"/>
                <a:gd name="T18" fmla="*/ 4854 w 5975"/>
                <a:gd name="T19" fmla="*/ 5096 h 6221"/>
                <a:gd name="T20" fmla="*/ 4400 w 5975"/>
                <a:gd name="T21" fmla="*/ 4455 h 6221"/>
                <a:gd name="T22" fmla="*/ 1482 w 5975"/>
                <a:gd name="T23" fmla="*/ 4381 h 6221"/>
                <a:gd name="T24" fmla="*/ 1588 w 5975"/>
                <a:gd name="T25" fmla="*/ 4600 h 6221"/>
                <a:gd name="T26" fmla="*/ 995 w 5975"/>
                <a:gd name="T27" fmla="*/ 5147 h 6221"/>
                <a:gd name="T28" fmla="*/ 825 w 5975"/>
                <a:gd name="T29" fmla="*/ 4994 h 6221"/>
                <a:gd name="T30" fmla="*/ 1370 w 5975"/>
                <a:gd name="T31" fmla="*/ 4381 h 6221"/>
                <a:gd name="T32" fmla="*/ 5937 w 5975"/>
                <a:gd name="T33" fmla="*/ 2876 h 6221"/>
                <a:gd name="T34" fmla="*/ 5909 w 5975"/>
                <a:gd name="T35" fmla="*/ 3120 h 6221"/>
                <a:gd name="T36" fmla="*/ 5087 w 5975"/>
                <a:gd name="T37" fmla="*/ 3118 h 6221"/>
                <a:gd name="T38" fmla="*/ 5061 w 5975"/>
                <a:gd name="T39" fmla="*/ 2876 h 6221"/>
                <a:gd name="T40" fmla="*/ 818 w 5975"/>
                <a:gd name="T41" fmla="*/ 2815 h 6221"/>
                <a:gd name="T42" fmla="*/ 946 w 5975"/>
                <a:gd name="T43" fmla="*/ 3023 h 6221"/>
                <a:gd name="T44" fmla="*/ 172 w 5975"/>
                <a:gd name="T45" fmla="*/ 3158 h 6221"/>
                <a:gd name="T46" fmla="*/ 0 w 5975"/>
                <a:gd name="T47" fmla="*/ 2984 h 6221"/>
                <a:gd name="T48" fmla="*/ 172 w 5975"/>
                <a:gd name="T49" fmla="*/ 2812 h 6221"/>
                <a:gd name="T50" fmla="*/ 2369 w 5975"/>
                <a:gd name="T51" fmla="*/ 2074 h 6221"/>
                <a:gd name="T52" fmla="*/ 1930 w 5975"/>
                <a:gd name="T53" fmla="*/ 2662 h 6221"/>
                <a:gd name="T54" fmla="*/ 1946 w 5975"/>
                <a:gd name="T55" fmla="*/ 3126 h 6221"/>
                <a:gd name="T56" fmla="*/ 2188 w 5975"/>
                <a:gd name="T57" fmla="*/ 3099 h 6221"/>
                <a:gd name="T58" fmla="*/ 2315 w 5975"/>
                <a:gd name="T59" fmla="*/ 2634 h 6221"/>
                <a:gd name="T60" fmla="*/ 2799 w 5975"/>
                <a:gd name="T61" fmla="*/ 2254 h 6221"/>
                <a:gd name="T62" fmla="*/ 3142 w 5975"/>
                <a:gd name="T63" fmla="*/ 2135 h 6221"/>
                <a:gd name="T64" fmla="*/ 3064 w 5975"/>
                <a:gd name="T65" fmla="*/ 1902 h 6221"/>
                <a:gd name="T66" fmla="*/ 3488 w 5975"/>
                <a:gd name="T67" fmla="*/ 1537 h 6221"/>
                <a:gd name="T68" fmla="*/ 4192 w 5975"/>
                <a:gd name="T69" fmla="*/ 2038 h 6221"/>
                <a:gd name="T70" fmla="*/ 4516 w 5975"/>
                <a:gd name="T71" fmla="*/ 2853 h 6221"/>
                <a:gd name="T72" fmla="*/ 4321 w 5975"/>
                <a:gd name="T73" fmla="*/ 3744 h 6221"/>
                <a:gd name="T74" fmla="*/ 3842 w 5975"/>
                <a:gd name="T75" fmla="*/ 4402 h 6221"/>
                <a:gd name="T76" fmla="*/ 3645 w 5975"/>
                <a:gd name="T77" fmla="*/ 4948 h 6221"/>
                <a:gd name="T78" fmla="*/ 2409 w 5975"/>
                <a:gd name="T79" fmla="*/ 5005 h 6221"/>
                <a:gd name="T80" fmla="*/ 2210 w 5975"/>
                <a:gd name="T81" fmla="*/ 4602 h 6221"/>
                <a:gd name="T82" fmla="*/ 1798 w 5975"/>
                <a:gd name="T83" fmla="*/ 3954 h 6221"/>
                <a:gd name="T84" fmla="*/ 1461 w 5975"/>
                <a:gd name="T85" fmla="*/ 3137 h 6221"/>
                <a:gd name="T86" fmla="*/ 1635 w 5975"/>
                <a:gd name="T87" fmla="*/ 2260 h 6221"/>
                <a:gd name="T88" fmla="*/ 2237 w 5975"/>
                <a:gd name="T89" fmla="*/ 1647 h 6221"/>
                <a:gd name="T90" fmla="*/ 4958 w 5975"/>
                <a:gd name="T91" fmla="*/ 824 h 6221"/>
                <a:gd name="T92" fmla="*/ 5150 w 5975"/>
                <a:gd name="T93" fmla="*/ 977 h 6221"/>
                <a:gd name="T94" fmla="*/ 4614 w 5975"/>
                <a:gd name="T95" fmla="*/ 1584 h 6221"/>
                <a:gd name="T96" fmla="*/ 4400 w 5975"/>
                <a:gd name="T97" fmla="*/ 1516 h 6221"/>
                <a:gd name="T98" fmla="*/ 4854 w 5975"/>
                <a:gd name="T99" fmla="*/ 873 h 6221"/>
                <a:gd name="T100" fmla="*/ 1086 w 5975"/>
                <a:gd name="T101" fmla="*/ 847 h 6221"/>
                <a:gd name="T102" fmla="*/ 1588 w 5975"/>
                <a:gd name="T103" fmla="*/ 1479 h 6221"/>
                <a:gd name="T104" fmla="*/ 1393 w 5975"/>
                <a:gd name="T105" fmla="*/ 1592 h 6221"/>
                <a:gd name="T106" fmla="*/ 823 w 5975"/>
                <a:gd name="T107" fmla="*/ 1013 h 6221"/>
                <a:gd name="T108" fmla="*/ 977 w 5975"/>
                <a:gd name="T109" fmla="*/ 822 h 6221"/>
                <a:gd name="T110" fmla="*/ 3155 w 5975"/>
                <a:gd name="T111" fmla="*/ 132 h 6221"/>
                <a:gd name="T112" fmla="*/ 3062 w 5975"/>
                <a:gd name="T113" fmla="*/ 932 h 6221"/>
                <a:gd name="T114" fmla="*/ 2831 w 5975"/>
                <a:gd name="T115" fmla="*/ 855 h 6221"/>
                <a:gd name="T116" fmla="*/ 2879 w 5975"/>
                <a:gd name="T117" fmla="*/ 38 h 6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5" h="6221">
                  <a:moveTo>
                    <a:pt x="2451" y="5259"/>
                  </a:moveTo>
                  <a:lnTo>
                    <a:pt x="3522" y="5259"/>
                  </a:lnTo>
                  <a:lnTo>
                    <a:pt x="3562" y="5264"/>
                  </a:lnTo>
                  <a:lnTo>
                    <a:pt x="3598" y="5277"/>
                  </a:lnTo>
                  <a:lnTo>
                    <a:pt x="3632" y="5298"/>
                  </a:lnTo>
                  <a:lnTo>
                    <a:pt x="3658" y="5325"/>
                  </a:lnTo>
                  <a:lnTo>
                    <a:pt x="3679" y="5359"/>
                  </a:lnTo>
                  <a:lnTo>
                    <a:pt x="3692" y="5395"/>
                  </a:lnTo>
                  <a:lnTo>
                    <a:pt x="3696" y="5436"/>
                  </a:lnTo>
                  <a:lnTo>
                    <a:pt x="3696" y="5618"/>
                  </a:lnTo>
                  <a:lnTo>
                    <a:pt x="3692" y="5671"/>
                  </a:lnTo>
                  <a:lnTo>
                    <a:pt x="3677" y="5720"/>
                  </a:lnTo>
                  <a:lnTo>
                    <a:pt x="3656" y="5765"/>
                  </a:lnTo>
                  <a:lnTo>
                    <a:pt x="3626" y="5807"/>
                  </a:lnTo>
                  <a:lnTo>
                    <a:pt x="3590" y="5841"/>
                  </a:lnTo>
                  <a:lnTo>
                    <a:pt x="3549" y="5869"/>
                  </a:lnTo>
                  <a:lnTo>
                    <a:pt x="3503" y="5890"/>
                  </a:lnTo>
                  <a:lnTo>
                    <a:pt x="3452" y="5903"/>
                  </a:lnTo>
                  <a:lnTo>
                    <a:pt x="3407" y="6068"/>
                  </a:lnTo>
                  <a:lnTo>
                    <a:pt x="3391" y="6109"/>
                  </a:lnTo>
                  <a:lnTo>
                    <a:pt x="3365" y="6147"/>
                  </a:lnTo>
                  <a:lnTo>
                    <a:pt x="3335" y="6177"/>
                  </a:lnTo>
                  <a:lnTo>
                    <a:pt x="3297" y="6200"/>
                  </a:lnTo>
                  <a:lnTo>
                    <a:pt x="3253" y="6215"/>
                  </a:lnTo>
                  <a:lnTo>
                    <a:pt x="3208" y="6221"/>
                  </a:lnTo>
                  <a:lnTo>
                    <a:pt x="2765" y="6221"/>
                  </a:lnTo>
                  <a:lnTo>
                    <a:pt x="2718" y="6215"/>
                  </a:lnTo>
                  <a:lnTo>
                    <a:pt x="2676" y="6200"/>
                  </a:lnTo>
                  <a:lnTo>
                    <a:pt x="2638" y="6177"/>
                  </a:lnTo>
                  <a:lnTo>
                    <a:pt x="2608" y="6147"/>
                  </a:lnTo>
                  <a:lnTo>
                    <a:pt x="2581" y="6109"/>
                  </a:lnTo>
                  <a:lnTo>
                    <a:pt x="2566" y="6068"/>
                  </a:lnTo>
                  <a:lnTo>
                    <a:pt x="2523" y="5903"/>
                  </a:lnTo>
                  <a:lnTo>
                    <a:pt x="2472" y="5890"/>
                  </a:lnTo>
                  <a:lnTo>
                    <a:pt x="2424" y="5869"/>
                  </a:lnTo>
                  <a:lnTo>
                    <a:pt x="2383" y="5841"/>
                  </a:lnTo>
                  <a:lnTo>
                    <a:pt x="2347" y="5805"/>
                  </a:lnTo>
                  <a:lnTo>
                    <a:pt x="2316" y="5765"/>
                  </a:lnTo>
                  <a:lnTo>
                    <a:pt x="2296" y="5720"/>
                  </a:lnTo>
                  <a:lnTo>
                    <a:pt x="2281" y="5669"/>
                  </a:lnTo>
                  <a:lnTo>
                    <a:pt x="2277" y="5616"/>
                  </a:lnTo>
                  <a:lnTo>
                    <a:pt x="2277" y="5434"/>
                  </a:lnTo>
                  <a:lnTo>
                    <a:pt x="2281" y="5395"/>
                  </a:lnTo>
                  <a:lnTo>
                    <a:pt x="2294" y="5357"/>
                  </a:lnTo>
                  <a:lnTo>
                    <a:pt x="2315" y="5325"/>
                  </a:lnTo>
                  <a:lnTo>
                    <a:pt x="2341" y="5296"/>
                  </a:lnTo>
                  <a:lnTo>
                    <a:pt x="2373" y="5277"/>
                  </a:lnTo>
                  <a:lnTo>
                    <a:pt x="2411" y="5264"/>
                  </a:lnTo>
                  <a:lnTo>
                    <a:pt x="2451" y="5259"/>
                  </a:lnTo>
                  <a:close/>
                  <a:moveTo>
                    <a:pt x="4529" y="4374"/>
                  </a:moveTo>
                  <a:lnTo>
                    <a:pt x="4567" y="4374"/>
                  </a:lnTo>
                  <a:lnTo>
                    <a:pt x="4605" y="4381"/>
                  </a:lnTo>
                  <a:lnTo>
                    <a:pt x="4639" y="4398"/>
                  </a:lnTo>
                  <a:lnTo>
                    <a:pt x="4671" y="4423"/>
                  </a:lnTo>
                  <a:lnTo>
                    <a:pt x="5099" y="4852"/>
                  </a:lnTo>
                  <a:lnTo>
                    <a:pt x="5123" y="4882"/>
                  </a:lnTo>
                  <a:lnTo>
                    <a:pt x="5140" y="4918"/>
                  </a:lnTo>
                  <a:lnTo>
                    <a:pt x="5148" y="4956"/>
                  </a:lnTo>
                  <a:lnTo>
                    <a:pt x="5148" y="4994"/>
                  </a:lnTo>
                  <a:lnTo>
                    <a:pt x="5140" y="5030"/>
                  </a:lnTo>
                  <a:lnTo>
                    <a:pt x="5123" y="5066"/>
                  </a:lnTo>
                  <a:lnTo>
                    <a:pt x="5099" y="5096"/>
                  </a:lnTo>
                  <a:lnTo>
                    <a:pt x="5072" y="5119"/>
                  </a:lnTo>
                  <a:lnTo>
                    <a:pt x="5042" y="5134"/>
                  </a:lnTo>
                  <a:lnTo>
                    <a:pt x="5010" y="5143"/>
                  </a:lnTo>
                  <a:lnTo>
                    <a:pt x="4977" y="5147"/>
                  </a:lnTo>
                  <a:lnTo>
                    <a:pt x="4943" y="5143"/>
                  </a:lnTo>
                  <a:lnTo>
                    <a:pt x="4911" y="5134"/>
                  </a:lnTo>
                  <a:lnTo>
                    <a:pt x="4881" y="5119"/>
                  </a:lnTo>
                  <a:lnTo>
                    <a:pt x="4854" y="5096"/>
                  </a:lnTo>
                  <a:lnTo>
                    <a:pt x="4425" y="4667"/>
                  </a:lnTo>
                  <a:lnTo>
                    <a:pt x="4400" y="4636"/>
                  </a:lnTo>
                  <a:lnTo>
                    <a:pt x="4383" y="4600"/>
                  </a:lnTo>
                  <a:lnTo>
                    <a:pt x="4376" y="4565"/>
                  </a:lnTo>
                  <a:lnTo>
                    <a:pt x="4376" y="4527"/>
                  </a:lnTo>
                  <a:lnTo>
                    <a:pt x="4383" y="4489"/>
                  </a:lnTo>
                  <a:lnTo>
                    <a:pt x="4400" y="4455"/>
                  </a:lnTo>
                  <a:lnTo>
                    <a:pt x="4425" y="4423"/>
                  </a:lnTo>
                  <a:lnTo>
                    <a:pt x="4457" y="4398"/>
                  </a:lnTo>
                  <a:lnTo>
                    <a:pt x="4493" y="4381"/>
                  </a:lnTo>
                  <a:lnTo>
                    <a:pt x="4529" y="4374"/>
                  </a:lnTo>
                  <a:close/>
                  <a:moveTo>
                    <a:pt x="1406" y="4374"/>
                  </a:moveTo>
                  <a:lnTo>
                    <a:pt x="1444" y="4374"/>
                  </a:lnTo>
                  <a:lnTo>
                    <a:pt x="1482" y="4381"/>
                  </a:lnTo>
                  <a:lnTo>
                    <a:pt x="1516" y="4398"/>
                  </a:lnTo>
                  <a:lnTo>
                    <a:pt x="1546" y="4423"/>
                  </a:lnTo>
                  <a:lnTo>
                    <a:pt x="1573" y="4455"/>
                  </a:lnTo>
                  <a:lnTo>
                    <a:pt x="1588" y="4489"/>
                  </a:lnTo>
                  <a:lnTo>
                    <a:pt x="1597" y="4527"/>
                  </a:lnTo>
                  <a:lnTo>
                    <a:pt x="1597" y="4565"/>
                  </a:lnTo>
                  <a:lnTo>
                    <a:pt x="1588" y="4600"/>
                  </a:lnTo>
                  <a:lnTo>
                    <a:pt x="1573" y="4636"/>
                  </a:lnTo>
                  <a:lnTo>
                    <a:pt x="1546" y="4667"/>
                  </a:lnTo>
                  <a:lnTo>
                    <a:pt x="1118" y="5096"/>
                  </a:lnTo>
                  <a:lnTo>
                    <a:pt x="1090" y="5119"/>
                  </a:lnTo>
                  <a:lnTo>
                    <a:pt x="1062" y="5134"/>
                  </a:lnTo>
                  <a:lnTo>
                    <a:pt x="1030" y="5143"/>
                  </a:lnTo>
                  <a:lnTo>
                    <a:pt x="995" y="5147"/>
                  </a:lnTo>
                  <a:lnTo>
                    <a:pt x="963" y="5143"/>
                  </a:lnTo>
                  <a:lnTo>
                    <a:pt x="931" y="5134"/>
                  </a:lnTo>
                  <a:lnTo>
                    <a:pt x="901" y="5119"/>
                  </a:lnTo>
                  <a:lnTo>
                    <a:pt x="874" y="5096"/>
                  </a:lnTo>
                  <a:lnTo>
                    <a:pt x="850" y="5066"/>
                  </a:lnTo>
                  <a:lnTo>
                    <a:pt x="833" y="5030"/>
                  </a:lnTo>
                  <a:lnTo>
                    <a:pt x="825" y="4994"/>
                  </a:lnTo>
                  <a:lnTo>
                    <a:pt x="825" y="4956"/>
                  </a:lnTo>
                  <a:lnTo>
                    <a:pt x="833" y="4918"/>
                  </a:lnTo>
                  <a:lnTo>
                    <a:pt x="850" y="4882"/>
                  </a:lnTo>
                  <a:lnTo>
                    <a:pt x="874" y="4852"/>
                  </a:lnTo>
                  <a:lnTo>
                    <a:pt x="1304" y="4423"/>
                  </a:lnTo>
                  <a:lnTo>
                    <a:pt x="1334" y="4398"/>
                  </a:lnTo>
                  <a:lnTo>
                    <a:pt x="1370" y="4381"/>
                  </a:lnTo>
                  <a:lnTo>
                    <a:pt x="1406" y="4374"/>
                  </a:lnTo>
                  <a:close/>
                  <a:moveTo>
                    <a:pt x="5195" y="2812"/>
                  </a:moveTo>
                  <a:lnTo>
                    <a:pt x="5801" y="2812"/>
                  </a:lnTo>
                  <a:lnTo>
                    <a:pt x="5842" y="2815"/>
                  </a:lnTo>
                  <a:lnTo>
                    <a:pt x="5878" y="2829"/>
                  </a:lnTo>
                  <a:lnTo>
                    <a:pt x="5910" y="2849"/>
                  </a:lnTo>
                  <a:lnTo>
                    <a:pt x="5937" y="2876"/>
                  </a:lnTo>
                  <a:lnTo>
                    <a:pt x="5958" y="2908"/>
                  </a:lnTo>
                  <a:lnTo>
                    <a:pt x="5969" y="2944"/>
                  </a:lnTo>
                  <a:lnTo>
                    <a:pt x="5975" y="2984"/>
                  </a:lnTo>
                  <a:lnTo>
                    <a:pt x="5969" y="3023"/>
                  </a:lnTo>
                  <a:lnTo>
                    <a:pt x="5958" y="3061"/>
                  </a:lnTo>
                  <a:lnTo>
                    <a:pt x="5937" y="3093"/>
                  </a:lnTo>
                  <a:lnTo>
                    <a:pt x="5909" y="3120"/>
                  </a:lnTo>
                  <a:lnTo>
                    <a:pt x="5876" y="3139"/>
                  </a:lnTo>
                  <a:lnTo>
                    <a:pt x="5840" y="3152"/>
                  </a:lnTo>
                  <a:lnTo>
                    <a:pt x="5801" y="3158"/>
                  </a:lnTo>
                  <a:lnTo>
                    <a:pt x="5195" y="3158"/>
                  </a:lnTo>
                  <a:lnTo>
                    <a:pt x="5155" y="3152"/>
                  </a:lnTo>
                  <a:lnTo>
                    <a:pt x="5119" y="3139"/>
                  </a:lnTo>
                  <a:lnTo>
                    <a:pt x="5087" y="3118"/>
                  </a:lnTo>
                  <a:lnTo>
                    <a:pt x="5061" y="3092"/>
                  </a:lnTo>
                  <a:lnTo>
                    <a:pt x="5040" y="3059"/>
                  </a:lnTo>
                  <a:lnTo>
                    <a:pt x="5027" y="3023"/>
                  </a:lnTo>
                  <a:lnTo>
                    <a:pt x="5023" y="2984"/>
                  </a:lnTo>
                  <a:lnTo>
                    <a:pt x="5027" y="2944"/>
                  </a:lnTo>
                  <a:lnTo>
                    <a:pt x="5040" y="2908"/>
                  </a:lnTo>
                  <a:lnTo>
                    <a:pt x="5061" y="2876"/>
                  </a:lnTo>
                  <a:lnTo>
                    <a:pt x="5087" y="2849"/>
                  </a:lnTo>
                  <a:lnTo>
                    <a:pt x="5119" y="2829"/>
                  </a:lnTo>
                  <a:lnTo>
                    <a:pt x="5155" y="2815"/>
                  </a:lnTo>
                  <a:lnTo>
                    <a:pt x="5195" y="2812"/>
                  </a:lnTo>
                  <a:close/>
                  <a:moveTo>
                    <a:pt x="172" y="2812"/>
                  </a:moveTo>
                  <a:lnTo>
                    <a:pt x="778" y="2812"/>
                  </a:lnTo>
                  <a:lnTo>
                    <a:pt x="818" y="2815"/>
                  </a:lnTo>
                  <a:lnTo>
                    <a:pt x="855" y="2829"/>
                  </a:lnTo>
                  <a:lnTo>
                    <a:pt x="888" y="2849"/>
                  </a:lnTo>
                  <a:lnTo>
                    <a:pt x="914" y="2876"/>
                  </a:lnTo>
                  <a:lnTo>
                    <a:pt x="933" y="2908"/>
                  </a:lnTo>
                  <a:lnTo>
                    <a:pt x="946" y="2944"/>
                  </a:lnTo>
                  <a:lnTo>
                    <a:pt x="952" y="2984"/>
                  </a:lnTo>
                  <a:lnTo>
                    <a:pt x="946" y="3023"/>
                  </a:lnTo>
                  <a:lnTo>
                    <a:pt x="933" y="3061"/>
                  </a:lnTo>
                  <a:lnTo>
                    <a:pt x="914" y="3093"/>
                  </a:lnTo>
                  <a:lnTo>
                    <a:pt x="888" y="3120"/>
                  </a:lnTo>
                  <a:lnTo>
                    <a:pt x="855" y="3139"/>
                  </a:lnTo>
                  <a:lnTo>
                    <a:pt x="818" y="3152"/>
                  </a:lnTo>
                  <a:lnTo>
                    <a:pt x="778" y="3158"/>
                  </a:lnTo>
                  <a:lnTo>
                    <a:pt x="172" y="3158"/>
                  </a:lnTo>
                  <a:lnTo>
                    <a:pt x="132" y="3152"/>
                  </a:lnTo>
                  <a:lnTo>
                    <a:pt x="97" y="3139"/>
                  </a:lnTo>
                  <a:lnTo>
                    <a:pt x="64" y="3118"/>
                  </a:lnTo>
                  <a:lnTo>
                    <a:pt x="38" y="3092"/>
                  </a:lnTo>
                  <a:lnTo>
                    <a:pt x="17" y="3059"/>
                  </a:lnTo>
                  <a:lnTo>
                    <a:pt x="4" y="3023"/>
                  </a:lnTo>
                  <a:lnTo>
                    <a:pt x="0" y="2984"/>
                  </a:lnTo>
                  <a:lnTo>
                    <a:pt x="4" y="2944"/>
                  </a:lnTo>
                  <a:lnTo>
                    <a:pt x="17" y="2908"/>
                  </a:lnTo>
                  <a:lnTo>
                    <a:pt x="38" y="2876"/>
                  </a:lnTo>
                  <a:lnTo>
                    <a:pt x="64" y="2849"/>
                  </a:lnTo>
                  <a:lnTo>
                    <a:pt x="97" y="2829"/>
                  </a:lnTo>
                  <a:lnTo>
                    <a:pt x="132" y="2815"/>
                  </a:lnTo>
                  <a:lnTo>
                    <a:pt x="172" y="2812"/>
                  </a:lnTo>
                  <a:close/>
                  <a:moveTo>
                    <a:pt x="2986" y="1885"/>
                  </a:moveTo>
                  <a:lnTo>
                    <a:pt x="2875" y="1891"/>
                  </a:lnTo>
                  <a:lnTo>
                    <a:pt x="2765" y="1908"/>
                  </a:lnTo>
                  <a:lnTo>
                    <a:pt x="2659" y="1934"/>
                  </a:lnTo>
                  <a:lnTo>
                    <a:pt x="2557" y="1972"/>
                  </a:lnTo>
                  <a:lnTo>
                    <a:pt x="2460" y="2017"/>
                  </a:lnTo>
                  <a:lnTo>
                    <a:pt x="2369" y="2074"/>
                  </a:lnTo>
                  <a:lnTo>
                    <a:pt x="2284" y="2137"/>
                  </a:lnTo>
                  <a:lnTo>
                    <a:pt x="2205" y="2208"/>
                  </a:lnTo>
                  <a:lnTo>
                    <a:pt x="2133" y="2288"/>
                  </a:lnTo>
                  <a:lnTo>
                    <a:pt x="2070" y="2373"/>
                  </a:lnTo>
                  <a:lnTo>
                    <a:pt x="2014" y="2464"/>
                  </a:lnTo>
                  <a:lnTo>
                    <a:pt x="1966" y="2560"/>
                  </a:lnTo>
                  <a:lnTo>
                    <a:pt x="1930" y="2662"/>
                  </a:lnTo>
                  <a:lnTo>
                    <a:pt x="1902" y="2768"/>
                  </a:lnTo>
                  <a:lnTo>
                    <a:pt x="1885" y="2878"/>
                  </a:lnTo>
                  <a:lnTo>
                    <a:pt x="1879" y="2991"/>
                  </a:lnTo>
                  <a:lnTo>
                    <a:pt x="1885" y="3029"/>
                  </a:lnTo>
                  <a:lnTo>
                    <a:pt x="1898" y="3067"/>
                  </a:lnTo>
                  <a:lnTo>
                    <a:pt x="1917" y="3099"/>
                  </a:lnTo>
                  <a:lnTo>
                    <a:pt x="1946" y="3126"/>
                  </a:lnTo>
                  <a:lnTo>
                    <a:pt x="1976" y="3146"/>
                  </a:lnTo>
                  <a:lnTo>
                    <a:pt x="2014" y="3160"/>
                  </a:lnTo>
                  <a:lnTo>
                    <a:pt x="2053" y="3163"/>
                  </a:lnTo>
                  <a:lnTo>
                    <a:pt x="2093" y="3160"/>
                  </a:lnTo>
                  <a:lnTo>
                    <a:pt x="2129" y="3146"/>
                  </a:lnTo>
                  <a:lnTo>
                    <a:pt x="2161" y="3126"/>
                  </a:lnTo>
                  <a:lnTo>
                    <a:pt x="2188" y="3099"/>
                  </a:lnTo>
                  <a:lnTo>
                    <a:pt x="2209" y="3067"/>
                  </a:lnTo>
                  <a:lnTo>
                    <a:pt x="2222" y="3031"/>
                  </a:lnTo>
                  <a:lnTo>
                    <a:pt x="2226" y="2991"/>
                  </a:lnTo>
                  <a:lnTo>
                    <a:pt x="2231" y="2895"/>
                  </a:lnTo>
                  <a:lnTo>
                    <a:pt x="2248" y="2804"/>
                  </a:lnTo>
                  <a:lnTo>
                    <a:pt x="2277" y="2715"/>
                  </a:lnTo>
                  <a:lnTo>
                    <a:pt x="2315" y="2634"/>
                  </a:lnTo>
                  <a:lnTo>
                    <a:pt x="2362" y="2556"/>
                  </a:lnTo>
                  <a:lnTo>
                    <a:pt x="2419" y="2486"/>
                  </a:lnTo>
                  <a:lnTo>
                    <a:pt x="2483" y="2422"/>
                  </a:lnTo>
                  <a:lnTo>
                    <a:pt x="2553" y="2367"/>
                  </a:lnTo>
                  <a:lnTo>
                    <a:pt x="2631" y="2320"/>
                  </a:lnTo>
                  <a:lnTo>
                    <a:pt x="2712" y="2282"/>
                  </a:lnTo>
                  <a:lnTo>
                    <a:pt x="2799" y="2254"/>
                  </a:lnTo>
                  <a:lnTo>
                    <a:pt x="2892" y="2237"/>
                  </a:lnTo>
                  <a:lnTo>
                    <a:pt x="2986" y="2231"/>
                  </a:lnTo>
                  <a:lnTo>
                    <a:pt x="3026" y="2225"/>
                  </a:lnTo>
                  <a:lnTo>
                    <a:pt x="3064" y="2212"/>
                  </a:lnTo>
                  <a:lnTo>
                    <a:pt x="3096" y="2193"/>
                  </a:lnTo>
                  <a:lnTo>
                    <a:pt x="3123" y="2165"/>
                  </a:lnTo>
                  <a:lnTo>
                    <a:pt x="3142" y="2135"/>
                  </a:lnTo>
                  <a:lnTo>
                    <a:pt x="3155" y="2097"/>
                  </a:lnTo>
                  <a:lnTo>
                    <a:pt x="3161" y="2057"/>
                  </a:lnTo>
                  <a:lnTo>
                    <a:pt x="3155" y="2017"/>
                  </a:lnTo>
                  <a:lnTo>
                    <a:pt x="3142" y="1982"/>
                  </a:lnTo>
                  <a:lnTo>
                    <a:pt x="3123" y="1949"/>
                  </a:lnTo>
                  <a:lnTo>
                    <a:pt x="3096" y="1923"/>
                  </a:lnTo>
                  <a:lnTo>
                    <a:pt x="3064" y="1902"/>
                  </a:lnTo>
                  <a:lnTo>
                    <a:pt x="3026" y="1889"/>
                  </a:lnTo>
                  <a:lnTo>
                    <a:pt x="2986" y="1885"/>
                  </a:lnTo>
                  <a:close/>
                  <a:moveTo>
                    <a:pt x="2977" y="1454"/>
                  </a:moveTo>
                  <a:lnTo>
                    <a:pt x="3109" y="1458"/>
                  </a:lnTo>
                  <a:lnTo>
                    <a:pt x="3240" y="1473"/>
                  </a:lnTo>
                  <a:lnTo>
                    <a:pt x="3367" y="1499"/>
                  </a:lnTo>
                  <a:lnTo>
                    <a:pt x="3488" y="1537"/>
                  </a:lnTo>
                  <a:lnTo>
                    <a:pt x="3607" y="1583"/>
                  </a:lnTo>
                  <a:lnTo>
                    <a:pt x="3719" y="1639"/>
                  </a:lnTo>
                  <a:lnTo>
                    <a:pt x="3827" y="1702"/>
                  </a:lnTo>
                  <a:lnTo>
                    <a:pt x="3929" y="1775"/>
                  </a:lnTo>
                  <a:lnTo>
                    <a:pt x="4024" y="1855"/>
                  </a:lnTo>
                  <a:lnTo>
                    <a:pt x="4111" y="1944"/>
                  </a:lnTo>
                  <a:lnTo>
                    <a:pt x="4192" y="2038"/>
                  </a:lnTo>
                  <a:lnTo>
                    <a:pt x="4266" y="2139"/>
                  </a:lnTo>
                  <a:lnTo>
                    <a:pt x="4330" y="2246"/>
                  </a:lnTo>
                  <a:lnTo>
                    <a:pt x="4387" y="2358"/>
                  </a:lnTo>
                  <a:lnTo>
                    <a:pt x="4434" y="2475"/>
                  </a:lnTo>
                  <a:lnTo>
                    <a:pt x="4470" y="2598"/>
                  </a:lnTo>
                  <a:lnTo>
                    <a:pt x="4499" y="2723"/>
                  </a:lnTo>
                  <a:lnTo>
                    <a:pt x="4516" y="2853"/>
                  </a:lnTo>
                  <a:lnTo>
                    <a:pt x="4521" y="2986"/>
                  </a:lnTo>
                  <a:lnTo>
                    <a:pt x="4514" y="3122"/>
                  </a:lnTo>
                  <a:lnTo>
                    <a:pt x="4497" y="3254"/>
                  </a:lnTo>
                  <a:lnTo>
                    <a:pt x="4468" y="3385"/>
                  </a:lnTo>
                  <a:lnTo>
                    <a:pt x="4429" y="3509"/>
                  </a:lnTo>
                  <a:lnTo>
                    <a:pt x="4379" y="3629"/>
                  </a:lnTo>
                  <a:lnTo>
                    <a:pt x="4321" y="3744"/>
                  </a:lnTo>
                  <a:lnTo>
                    <a:pt x="4253" y="3852"/>
                  </a:lnTo>
                  <a:lnTo>
                    <a:pt x="4175" y="3954"/>
                  </a:lnTo>
                  <a:lnTo>
                    <a:pt x="4090" y="4048"/>
                  </a:lnTo>
                  <a:lnTo>
                    <a:pt x="4018" y="4130"/>
                  </a:lnTo>
                  <a:lnTo>
                    <a:pt x="3952" y="4217"/>
                  </a:lnTo>
                  <a:lnTo>
                    <a:pt x="3893" y="4307"/>
                  </a:lnTo>
                  <a:lnTo>
                    <a:pt x="3842" y="4402"/>
                  </a:lnTo>
                  <a:lnTo>
                    <a:pt x="3798" y="4500"/>
                  </a:lnTo>
                  <a:lnTo>
                    <a:pt x="3762" y="4602"/>
                  </a:lnTo>
                  <a:lnTo>
                    <a:pt x="3734" y="4706"/>
                  </a:lnTo>
                  <a:lnTo>
                    <a:pt x="3713" y="4812"/>
                  </a:lnTo>
                  <a:lnTo>
                    <a:pt x="3700" y="4863"/>
                  </a:lnTo>
                  <a:lnTo>
                    <a:pt x="3677" y="4909"/>
                  </a:lnTo>
                  <a:lnTo>
                    <a:pt x="3645" y="4948"/>
                  </a:lnTo>
                  <a:lnTo>
                    <a:pt x="3607" y="4981"/>
                  </a:lnTo>
                  <a:lnTo>
                    <a:pt x="3564" y="5005"/>
                  </a:lnTo>
                  <a:lnTo>
                    <a:pt x="3514" y="5020"/>
                  </a:lnTo>
                  <a:lnTo>
                    <a:pt x="3461" y="5026"/>
                  </a:lnTo>
                  <a:lnTo>
                    <a:pt x="2510" y="5026"/>
                  </a:lnTo>
                  <a:lnTo>
                    <a:pt x="2458" y="5020"/>
                  </a:lnTo>
                  <a:lnTo>
                    <a:pt x="2409" y="5005"/>
                  </a:lnTo>
                  <a:lnTo>
                    <a:pt x="2366" y="4981"/>
                  </a:lnTo>
                  <a:lnTo>
                    <a:pt x="2328" y="4948"/>
                  </a:lnTo>
                  <a:lnTo>
                    <a:pt x="2296" y="4909"/>
                  </a:lnTo>
                  <a:lnTo>
                    <a:pt x="2273" y="4863"/>
                  </a:lnTo>
                  <a:lnTo>
                    <a:pt x="2260" y="4814"/>
                  </a:lnTo>
                  <a:lnTo>
                    <a:pt x="2239" y="4706"/>
                  </a:lnTo>
                  <a:lnTo>
                    <a:pt x="2210" y="4602"/>
                  </a:lnTo>
                  <a:lnTo>
                    <a:pt x="2175" y="4500"/>
                  </a:lnTo>
                  <a:lnTo>
                    <a:pt x="2129" y="4402"/>
                  </a:lnTo>
                  <a:lnTo>
                    <a:pt x="2078" y="4307"/>
                  </a:lnTo>
                  <a:lnTo>
                    <a:pt x="2019" y="4215"/>
                  </a:lnTo>
                  <a:lnTo>
                    <a:pt x="1953" y="4130"/>
                  </a:lnTo>
                  <a:lnTo>
                    <a:pt x="1881" y="4048"/>
                  </a:lnTo>
                  <a:lnTo>
                    <a:pt x="1798" y="3954"/>
                  </a:lnTo>
                  <a:lnTo>
                    <a:pt x="1722" y="3854"/>
                  </a:lnTo>
                  <a:lnTo>
                    <a:pt x="1656" y="3746"/>
                  </a:lnTo>
                  <a:lnTo>
                    <a:pt x="1597" y="3634"/>
                  </a:lnTo>
                  <a:lnTo>
                    <a:pt x="1548" y="3515"/>
                  </a:lnTo>
                  <a:lnTo>
                    <a:pt x="1508" y="3394"/>
                  </a:lnTo>
                  <a:lnTo>
                    <a:pt x="1478" y="3267"/>
                  </a:lnTo>
                  <a:lnTo>
                    <a:pt x="1461" y="3137"/>
                  </a:lnTo>
                  <a:lnTo>
                    <a:pt x="1453" y="3003"/>
                  </a:lnTo>
                  <a:lnTo>
                    <a:pt x="1457" y="2868"/>
                  </a:lnTo>
                  <a:lnTo>
                    <a:pt x="1472" y="2740"/>
                  </a:lnTo>
                  <a:lnTo>
                    <a:pt x="1499" y="2613"/>
                  </a:lnTo>
                  <a:lnTo>
                    <a:pt x="1535" y="2490"/>
                  </a:lnTo>
                  <a:lnTo>
                    <a:pt x="1580" y="2373"/>
                  </a:lnTo>
                  <a:lnTo>
                    <a:pt x="1635" y="2260"/>
                  </a:lnTo>
                  <a:lnTo>
                    <a:pt x="1698" y="2152"/>
                  </a:lnTo>
                  <a:lnTo>
                    <a:pt x="1770" y="2052"/>
                  </a:lnTo>
                  <a:lnTo>
                    <a:pt x="1849" y="1955"/>
                  </a:lnTo>
                  <a:lnTo>
                    <a:pt x="1936" y="1868"/>
                  </a:lnTo>
                  <a:lnTo>
                    <a:pt x="2031" y="1787"/>
                  </a:lnTo>
                  <a:lnTo>
                    <a:pt x="2131" y="1713"/>
                  </a:lnTo>
                  <a:lnTo>
                    <a:pt x="2237" y="1647"/>
                  </a:lnTo>
                  <a:lnTo>
                    <a:pt x="2349" y="1590"/>
                  </a:lnTo>
                  <a:lnTo>
                    <a:pt x="2466" y="1543"/>
                  </a:lnTo>
                  <a:lnTo>
                    <a:pt x="2587" y="1505"/>
                  </a:lnTo>
                  <a:lnTo>
                    <a:pt x="2714" y="1477"/>
                  </a:lnTo>
                  <a:lnTo>
                    <a:pt x="2843" y="1460"/>
                  </a:lnTo>
                  <a:lnTo>
                    <a:pt x="2977" y="1454"/>
                  </a:lnTo>
                  <a:close/>
                  <a:moveTo>
                    <a:pt x="4958" y="824"/>
                  </a:moveTo>
                  <a:lnTo>
                    <a:pt x="4996" y="824"/>
                  </a:lnTo>
                  <a:lnTo>
                    <a:pt x="5032" y="832"/>
                  </a:lnTo>
                  <a:lnTo>
                    <a:pt x="5068" y="849"/>
                  </a:lnTo>
                  <a:lnTo>
                    <a:pt x="5100" y="873"/>
                  </a:lnTo>
                  <a:lnTo>
                    <a:pt x="5125" y="906"/>
                  </a:lnTo>
                  <a:lnTo>
                    <a:pt x="5140" y="940"/>
                  </a:lnTo>
                  <a:lnTo>
                    <a:pt x="5150" y="977"/>
                  </a:lnTo>
                  <a:lnTo>
                    <a:pt x="5150" y="1015"/>
                  </a:lnTo>
                  <a:lnTo>
                    <a:pt x="5140" y="1051"/>
                  </a:lnTo>
                  <a:lnTo>
                    <a:pt x="5125" y="1087"/>
                  </a:lnTo>
                  <a:lnTo>
                    <a:pt x="5100" y="1117"/>
                  </a:lnTo>
                  <a:lnTo>
                    <a:pt x="4671" y="1547"/>
                  </a:lnTo>
                  <a:lnTo>
                    <a:pt x="4644" y="1569"/>
                  </a:lnTo>
                  <a:lnTo>
                    <a:pt x="4614" y="1584"/>
                  </a:lnTo>
                  <a:lnTo>
                    <a:pt x="4582" y="1594"/>
                  </a:lnTo>
                  <a:lnTo>
                    <a:pt x="4548" y="1596"/>
                  </a:lnTo>
                  <a:lnTo>
                    <a:pt x="4516" y="1594"/>
                  </a:lnTo>
                  <a:lnTo>
                    <a:pt x="4483" y="1584"/>
                  </a:lnTo>
                  <a:lnTo>
                    <a:pt x="4453" y="1569"/>
                  </a:lnTo>
                  <a:lnTo>
                    <a:pt x="4425" y="1547"/>
                  </a:lnTo>
                  <a:lnTo>
                    <a:pt x="4400" y="1516"/>
                  </a:lnTo>
                  <a:lnTo>
                    <a:pt x="4383" y="1480"/>
                  </a:lnTo>
                  <a:lnTo>
                    <a:pt x="4376" y="1443"/>
                  </a:lnTo>
                  <a:lnTo>
                    <a:pt x="4376" y="1405"/>
                  </a:lnTo>
                  <a:lnTo>
                    <a:pt x="4383" y="1369"/>
                  </a:lnTo>
                  <a:lnTo>
                    <a:pt x="4400" y="1333"/>
                  </a:lnTo>
                  <a:lnTo>
                    <a:pt x="4425" y="1303"/>
                  </a:lnTo>
                  <a:lnTo>
                    <a:pt x="4854" y="873"/>
                  </a:lnTo>
                  <a:lnTo>
                    <a:pt x="4887" y="849"/>
                  </a:lnTo>
                  <a:lnTo>
                    <a:pt x="4921" y="832"/>
                  </a:lnTo>
                  <a:lnTo>
                    <a:pt x="4958" y="824"/>
                  </a:lnTo>
                  <a:close/>
                  <a:moveTo>
                    <a:pt x="977" y="822"/>
                  </a:moveTo>
                  <a:lnTo>
                    <a:pt x="1014" y="822"/>
                  </a:lnTo>
                  <a:lnTo>
                    <a:pt x="1052" y="830"/>
                  </a:lnTo>
                  <a:lnTo>
                    <a:pt x="1086" y="847"/>
                  </a:lnTo>
                  <a:lnTo>
                    <a:pt x="1118" y="872"/>
                  </a:lnTo>
                  <a:lnTo>
                    <a:pt x="1546" y="1301"/>
                  </a:lnTo>
                  <a:lnTo>
                    <a:pt x="1573" y="1333"/>
                  </a:lnTo>
                  <a:lnTo>
                    <a:pt x="1588" y="1367"/>
                  </a:lnTo>
                  <a:lnTo>
                    <a:pt x="1597" y="1405"/>
                  </a:lnTo>
                  <a:lnTo>
                    <a:pt x="1597" y="1443"/>
                  </a:lnTo>
                  <a:lnTo>
                    <a:pt x="1588" y="1479"/>
                  </a:lnTo>
                  <a:lnTo>
                    <a:pt x="1573" y="1515"/>
                  </a:lnTo>
                  <a:lnTo>
                    <a:pt x="1546" y="1545"/>
                  </a:lnTo>
                  <a:lnTo>
                    <a:pt x="1520" y="1567"/>
                  </a:lnTo>
                  <a:lnTo>
                    <a:pt x="1489" y="1583"/>
                  </a:lnTo>
                  <a:lnTo>
                    <a:pt x="1457" y="1592"/>
                  </a:lnTo>
                  <a:lnTo>
                    <a:pt x="1425" y="1596"/>
                  </a:lnTo>
                  <a:lnTo>
                    <a:pt x="1393" y="1592"/>
                  </a:lnTo>
                  <a:lnTo>
                    <a:pt x="1361" y="1583"/>
                  </a:lnTo>
                  <a:lnTo>
                    <a:pt x="1330" y="1567"/>
                  </a:lnTo>
                  <a:lnTo>
                    <a:pt x="1304" y="1545"/>
                  </a:lnTo>
                  <a:lnTo>
                    <a:pt x="872" y="1117"/>
                  </a:lnTo>
                  <a:lnTo>
                    <a:pt x="848" y="1085"/>
                  </a:lnTo>
                  <a:lnTo>
                    <a:pt x="831" y="1051"/>
                  </a:lnTo>
                  <a:lnTo>
                    <a:pt x="823" y="1013"/>
                  </a:lnTo>
                  <a:lnTo>
                    <a:pt x="823" y="976"/>
                  </a:lnTo>
                  <a:lnTo>
                    <a:pt x="831" y="938"/>
                  </a:lnTo>
                  <a:lnTo>
                    <a:pt x="848" y="904"/>
                  </a:lnTo>
                  <a:lnTo>
                    <a:pt x="872" y="872"/>
                  </a:lnTo>
                  <a:lnTo>
                    <a:pt x="905" y="847"/>
                  </a:lnTo>
                  <a:lnTo>
                    <a:pt x="939" y="830"/>
                  </a:lnTo>
                  <a:lnTo>
                    <a:pt x="977" y="822"/>
                  </a:lnTo>
                  <a:close/>
                  <a:moveTo>
                    <a:pt x="2986" y="0"/>
                  </a:moveTo>
                  <a:lnTo>
                    <a:pt x="3026" y="4"/>
                  </a:lnTo>
                  <a:lnTo>
                    <a:pt x="3064" y="17"/>
                  </a:lnTo>
                  <a:lnTo>
                    <a:pt x="3096" y="38"/>
                  </a:lnTo>
                  <a:lnTo>
                    <a:pt x="3123" y="64"/>
                  </a:lnTo>
                  <a:lnTo>
                    <a:pt x="3142" y="96"/>
                  </a:lnTo>
                  <a:lnTo>
                    <a:pt x="3155" y="132"/>
                  </a:lnTo>
                  <a:lnTo>
                    <a:pt x="3161" y="172"/>
                  </a:lnTo>
                  <a:lnTo>
                    <a:pt x="3161" y="777"/>
                  </a:lnTo>
                  <a:lnTo>
                    <a:pt x="3155" y="817"/>
                  </a:lnTo>
                  <a:lnTo>
                    <a:pt x="3142" y="855"/>
                  </a:lnTo>
                  <a:lnTo>
                    <a:pt x="3121" y="887"/>
                  </a:lnTo>
                  <a:lnTo>
                    <a:pt x="3094" y="913"/>
                  </a:lnTo>
                  <a:lnTo>
                    <a:pt x="3062" y="932"/>
                  </a:lnTo>
                  <a:lnTo>
                    <a:pt x="3026" y="945"/>
                  </a:lnTo>
                  <a:lnTo>
                    <a:pt x="2986" y="951"/>
                  </a:lnTo>
                  <a:lnTo>
                    <a:pt x="2947" y="945"/>
                  </a:lnTo>
                  <a:lnTo>
                    <a:pt x="2911" y="932"/>
                  </a:lnTo>
                  <a:lnTo>
                    <a:pt x="2879" y="913"/>
                  </a:lnTo>
                  <a:lnTo>
                    <a:pt x="2852" y="887"/>
                  </a:lnTo>
                  <a:lnTo>
                    <a:pt x="2831" y="855"/>
                  </a:lnTo>
                  <a:lnTo>
                    <a:pt x="2818" y="817"/>
                  </a:lnTo>
                  <a:lnTo>
                    <a:pt x="2814" y="777"/>
                  </a:lnTo>
                  <a:lnTo>
                    <a:pt x="2814" y="172"/>
                  </a:lnTo>
                  <a:lnTo>
                    <a:pt x="2818" y="132"/>
                  </a:lnTo>
                  <a:lnTo>
                    <a:pt x="2831" y="96"/>
                  </a:lnTo>
                  <a:lnTo>
                    <a:pt x="2852" y="64"/>
                  </a:lnTo>
                  <a:lnTo>
                    <a:pt x="2879" y="38"/>
                  </a:lnTo>
                  <a:lnTo>
                    <a:pt x="2911" y="17"/>
                  </a:lnTo>
                  <a:lnTo>
                    <a:pt x="2947" y="4"/>
                  </a:lnTo>
                  <a:lnTo>
                    <a:pt x="2986" y="0"/>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a:ea typeface="+mn-ea"/>
                <a:cs typeface="+mn-cs"/>
              </a:endParaRPr>
            </a:p>
          </p:txBody>
        </p:sp>
        <p:sp>
          <p:nvSpPr>
            <p:cNvPr id="34" name="Rectangle 78">
              <a:extLst>
                <a:ext uri="{FF2B5EF4-FFF2-40B4-BE49-F238E27FC236}">
                  <a16:creationId xmlns:a16="http://schemas.microsoft.com/office/drawing/2014/main" id="{FAC5DAD7-E734-E5FB-85A0-E183F79EB279}"/>
                </a:ext>
              </a:extLst>
            </p:cNvPr>
            <p:cNvSpPr/>
            <p:nvPr/>
          </p:nvSpPr>
          <p:spPr>
            <a:xfrm>
              <a:off x="7783255" y="3334708"/>
              <a:ext cx="2710717" cy="307777"/>
            </a:xfrm>
            <a:prstGeom prst="rect">
              <a:avLst/>
            </a:prstGeom>
            <a:solidFill>
              <a:schemeClr val="bg1">
                <a:lumMod val="95000"/>
              </a:schemeClr>
            </a:solid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400" b="1" kern="0">
                  <a:solidFill>
                    <a:srgbClr val="0050DD"/>
                  </a:solidFill>
                  <a:latin typeface="Montserrat SemiBold" panose="00000700000000000000" pitchFamily="2" charset="0"/>
                  <a:cs typeface="Arial" panose="020B0604020202020204" pitchFamily="34" charset="0"/>
                </a:rPr>
                <a:t>PRODUCTOS OPERATIVOS</a:t>
              </a:r>
            </a:p>
          </p:txBody>
        </p:sp>
        <p:sp>
          <p:nvSpPr>
            <p:cNvPr id="35" name="Rectángulo: esquinas redondeadas 34">
              <a:extLst>
                <a:ext uri="{FF2B5EF4-FFF2-40B4-BE49-F238E27FC236}">
                  <a16:creationId xmlns:a16="http://schemas.microsoft.com/office/drawing/2014/main" id="{A2207410-2813-0D3B-44B9-D989FEF53048}"/>
                </a:ext>
              </a:extLst>
            </p:cNvPr>
            <p:cNvSpPr/>
            <p:nvPr/>
          </p:nvSpPr>
          <p:spPr>
            <a:xfrm>
              <a:off x="6166203" y="4068661"/>
              <a:ext cx="840440" cy="547451"/>
            </a:xfrm>
            <a:prstGeom prst="roundRect">
              <a:avLst/>
            </a:prstGeom>
            <a:solidFill>
              <a:srgbClr val="EF3340"/>
            </a:solidFill>
            <a:ln w="12700" cap="flat" cmpd="sng" algn="ctr">
              <a:noFill/>
              <a:prstDash val="solid"/>
              <a:miter lim="800000"/>
            </a:ln>
            <a:effectLst/>
          </p:spPr>
          <p:txBody>
            <a:bodyPr rtlCol="0" anchor="ct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s-DO" sz="1350" kern="0">
                <a:solidFill>
                  <a:prstClr val="white"/>
                </a:solidFill>
                <a:latin typeface="Calibri"/>
              </a:endParaRPr>
            </a:p>
          </p:txBody>
        </p:sp>
        <p:sp>
          <p:nvSpPr>
            <p:cNvPr id="36" name="Rectángulo 35">
              <a:extLst>
                <a:ext uri="{FF2B5EF4-FFF2-40B4-BE49-F238E27FC236}">
                  <a16:creationId xmlns:a16="http://schemas.microsoft.com/office/drawing/2014/main" id="{05DA4001-E147-4A13-C1AB-F7B5A59B0EEB}"/>
                </a:ext>
              </a:extLst>
            </p:cNvPr>
            <p:cNvSpPr/>
            <p:nvPr/>
          </p:nvSpPr>
          <p:spPr>
            <a:xfrm flipH="1">
              <a:off x="5511262" y="4059420"/>
              <a:ext cx="2195775" cy="552216"/>
            </a:xfrm>
            <a:prstGeom prst="rect">
              <a:avLst/>
            </a:prstGeom>
            <a:noFill/>
          </p:spPr>
          <p:txBody>
            <a:bodyPr wrap="square" lIns="91440" tIns="45720" rIns="91440" bIns="45720" anchor="t">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b="1" spc="50">
                  <a:ln w="0"/>
                  <a:solidFill>
                    <a:schemeClr val="bg2"/>
                  </a:solidFill>
                  <a:effectLst>
                    <a:innerShdw blurRad="63500" dist="50800" dir="13500000">
                      <a:srgbClr val="000000">
                        <a:alpha val="50000"/>
                      </a:srgbClr>
                    </a:innerShdw>
                  </a:effectLst>
                  <a:latin typeface="Montserrat"/>
                </a:rPr>
                <a:t>18</a:t>
              </a:r>
              <a:endParaRPr lang="es-ES" sz="3600" b="1" cap="none" spc="50">
                <a:ln w="0"/>
                <a:solidFill>
                  <a:schemeClr val="bg2"/>
                </a:solidFill>
                <a:effectLst>
                  <a:innerShdw blurRad="63500" dist="50800" dir="13500000">
                    <a:srgbClr val="000000">
                      <a:alpha val="50000"/>
                    </a:srgbClr>
                  </a:innerShdw>
                </a:effectLst>
                <a:latin typeface="Montserrat"/>
              </a:endParaRPr>
            </a:p>
          </p:txBody>
        </p:sp>
        <p:sp>
          <p:nvSpPr>
            <p:cNvPr id="37" name="Rectángulo: esquinas redondeadas 36">
              <a:extLst>
                <a:ext uri="{FF2B5EF4-FFF2-40B4-BE49-F238E27FC236}">
                  <a16:creationId xmlns:a16="http://schemas.microsoft.com/office/drawing/2014/main" id="{67816DD3-2C1A-3BF9-C1C2-CED5C57AE218}"/>
                </a:ext>
              </a:extLst>
            </p:cNvPr>
            <p:cNvSpPr/>
            <p:nvPr/>
          </p:nvSpPr>
          <p:spPr>
            <a:xfrm>
              <a:off x="9425360" y="4034225"/>
              <a:ext cx="1054569" cy="547451"/>
            </a:xfrm>
            <a:prstGeom prst="roundRect">
              <a:avLst/>
            </a:prstGeom>
            <a:solidFill>
              <a:srgbClr val="0050DD"/>
            </a:solidFill>
            <a:ln w="12700" cap="flat" cmpd="sng" algn="ctr">
              <a:noFill/>
              <a:prstDash val="solid"/>
              <a:miter lim="800000"/>
            </a:ln>
            <a:effectLst/>
          </p:spPr>
          <p:txBody>
            <a:bodyPr rtlCol="0" anchor="ct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s-DO" sz="1350" kern="0">
                <a:solidFill>
                  <a:prstClr val="white"/>
                </a:solidFill>
                <a:latin typeface="Calibri"/>
              </a:endParaRPr>
            </a:p>
          </p:txBody>
        </p:sp>
        <p:sp>
          <p:nvSpPr>
            <p:cNvPr id="38" name="Rectángulo 37">
              <a:extLst>
                <a:ext uri="{FF2B5EF4-FFF2-40B4-BE49-F238E27FC236}">
                  <a16:creationId xmlns:a16="http://schemas.microsoft.com/office/drawing/2014/main" id="{42FEA3C4-5B1A-0738-66D4-BA21825BE0CB}"/>
                </a:ext>
              </a:extLst>
            </p:cNvPr>
            <p:cNvSpPr/>
            <p:nvPr/>
          </p:nvSpPr>
          <p:spPr>
            <a:xfrm flipH="1">
              <a:off x="8833950" y="4047875"/>
              <a:ext cx="2195775" cy="552216"/>
            </a:xfrm>
            <a:prstGeom prst="rect">
              <a:avLst/>
            </a:prstGeom>
            <a:noFill/>
          </p:spPr>
          <p:txBody>
            <a:bodyPr wrap="square" lIns="91440" tIns="45720" rIns="91440" bIns="45720" anchor="t">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b="1" spc="50">
                  <a:ln w="0"/>
                  <a:solidFill>
                    <a:schemeClr val="bg2"/>
                  </a:solidFill>
                  <a:effectLst>
                    <a:innerShdw blurRad="63500" dist="50800" dir="13500000">
                      <a:srgbClr val="000000">
                        <a:alpha val="50000"/>
                      </a:srgbClr>
                    </a:innerShdw>
                  </a:effectLst>
                  <a:latin typeface="Montserrat"/>
                </a:rPr>
                <a:t>115</a:t>
              </a:r>
              <a:endParaRPr lang="es-ES">
                <a:solidFill>
                  <a:schemeClr val="bg2"/>
                </a:solidFill>
              </a:endParaRPr>
            </a:p>
          </p:txBody>
        </p:sp>
        <p:pic>
          <p:nvPicPr>
            <p:cNvPr id="39" name="Imagen 38">
              <a:extLst>
                <a:ext uri="{FF2B5EF4-FFF2-40B4-BE49-F238E27FC236}">
                  <a16:creationId xmlns:a16="http://schemas.microsoft.com/office/drawing/2014/main" id="{CFD9B443-3760-EB43-9836-AC38D5B09EE4}"/>
                </a:ext>
              </a:extLst>
            </p:cNvPr>
            <p:cNvPicPr>
              <a:picLocks noChangeAspect="1"/>
            </p:cNvPicPr>
            <p:nvPr/>
          </p:nvPicPr>
          <p:blipFill>
            <a:blip r:embed="rId5"/>
            <a:srcRect l="70968"/>
            <a:stretch/>
          </p:blipFill>
          <p:spPr>
            <a:xfrm>
              <a:off x="3258816" y="3456373"/>
              <a:ext cx="549737" cy="1865449"/>
            </a:xfrm>
            <a:prstGeom prst="rect">
              <a:avLst/>
            </a:prstGeom>
          </p:spPr>
        </p:pic>
        <p:sp>
          <p:nvSpPr>
            <p:cNvPr id="40" name="Rectángulo 39">
              <a:extLst>
                <a:ext uri="{FF2B5EF4-FFF2-40B4-BE49-F238E27FC236}">
                  <a16:creationId xmlns:a16="http://schemas.microsoft.com/office/drawing/2014/main" id="{9887522D-3FA8-8743-2186-622D57FE342C}"/>
                </a:ext>
              </a:extLst>
            </p:cNvPr>
            <p:cNvSpPr/>
            <p:nvPr/>
          </p:nvSpPr>
          <p:spPr>
            <a:xfrm flipH="1">
              <a:off x="1204706" y="3881266"/>
              <a:ext cx="2681201" cy="867768"/>
            </a:xfrm>
            <a:prstGeom prst="rect">
              <a:avLst/>
            </a:prstGeom>
            <a:noFill/>
          </p:spPr>
          <p:txBody>
            <a:bodyPr wrap="square" lIns="91440" tIns="45720" rIns="91440" bIns="45720">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b="1" cap="none" spc="50">
                  <a:ln w="0"/>
                  <a:solidFill>
                    <a:schemeClr val="tx1">
                      <a:lumMod val="65000"/>
                      <a:lumOff val="35000"/>
                    </a:schemeClr>
                  </a:solidFill>
                  <a:effectLst>
                    <a:innerShdw blurRad="63500" dist="50800" dir="13500000">
                      <a:srgbClr val="000000">
                        <a:alpha val="50000"/>
                      </a:srgbClr>
                    </a:innerShdw>
                  </a:effectLst>
                  <a:latin typeface="Montserrat Light" panose="00000400000000000000" pitchFamily="2" charset="0"/>
                </a:rPr>
                <a:t>PRODUCCIÓN </a:t>
              </a:r>
              <a:r>
                <a:rPr lang="es-ES" sz="2000" b="1" spc="50">
                  <a:ln w="0"/>
                  <a:solidFill>
                    <a:schemeClr val="tx1">
                      <a:lumMod val="65000"/>
                      <a:lumOff val="35000"/>
                    </a:schemeClr>
                  </a:solidFill>
                  <a:effectLst>
                    <a:innerShdw blurRad="63500" dist="50800" dir="13500000">
                      <a:srgbClr val="000000">
                        <a:alpha val="50000"/>
                      </a:srgbClr>
                    </a:innerShdw>
                  </a:effectLst>
                  <a:latin typeface="Montserrat Light" panose="00000400000000000000" pitchFamily="2" charset="0"/>
                </a:rPr>
                <a:t>INSTITUCIONAL 2026</a:t>
              </a:r>
            </a:p>
          </p:txBody>
        </p:sp>
        <p:sp>
          <p:nvSpPr>
            <p:cNvPr id="41" name="Rectángulo 40">
              <a:extLst>
                <a:ext uri="{FF2B5EF4-FFF2-40B4-BE49-F238E27FC236}">
                  <a16:creationId xmlns:a16="http://schemas.microsoft.com/office/drawing/2014/main" id="{E74B6410-CFB4-B1E0-C313-6C8ADB1C1266}"/>
                </a:ext>
              </a:extLst>
            </p:cNvPr>
            <p:cNvSpPr/>
            <p:nvPr/>
          </p:nvSpPr>
          <p:spPr>
            <a:xfrm>
              <a:off x="3920643" y="3927432"/>
              <a:ext cx="561372" cy="923330"/>
            </a:xfrm>
            <a:prstGeom prst="rect">
              <a:avLst/>
            </a:prstGeom>
            <a:noFill/>
            <a:ln>
              <a:noFill/>
            </a:ln>
          </p:spPr>
          <p:txBody>
            <a:bodyPr wrap="none" lIns="91440" tIns="45720" rIns="91440" bIns="45720">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cap="none" spc="50">
                  <a:ln w="0"/>
                  <a:solidFill>
                    <a:schemeClr val="bg2"/>
                  </a:solidFill>
                  <a:effectLst>
                    <a:innerShdw blurRad="63500" dist="50800" dir="13500000">
                      <a:srgbClr val="000000">
                        <a:alpha val="50000"/>
                      </a:srgbClr>
                    </a:innerShdw>
                  </a:effectLst>
                </a:rPr>
                <a:t>=</a:t>
              </a:r>
            </a:p>
          </p:txBody>
        </p:sp>
        <p:sp>
          <p:nvSpPr>
            <p:cNvPr id="42" name="Rectángulo 41">
              <a:extLst>
                <a:ext uri="{FF2B5EF4-FFF2-40B4-BE49-F238E27FC236}">
                  <a16:creationId xmlns:a16="http://schemas.microsoft.com/office/drawing/2014/main" id="{FA38A16E-771D-FB62-F206-58CEF2E2F703}"/>
                </a:ext>
              </a:extLst>
            </p:cNvPr>
            <p:cNvSpPr/>
            <p:nvPr/>
          </p:nvSpPr>
          <p:spPr>
            <a:xfrm>
              <a:off x="7111922" y="3919349"/>
              <a:ext cx="561372" cy="923330"/>
            </a:xfrm>
            <a:prstGeom prst="rect">
              <a:avLst/>
            </a:prstGeom>
            <a:noFill/>
            <a:ln>
              <a:noFill/>
            </a:ln>
          </p:spPr>
          <p:txBody>
            <a:bodyPr wrap="none" lIns="91440" tIns="45720" rIns="91440" bIns="45720">
              <a:spAutoFit/>
            </a:bodyPr>
            <a:ls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cap="none" spc="50">
                  <a:ln w="0"/>
                  <a:solidFill>
                    <a:schemeClr val="bg2"/>
                  </a:solidFill>
                  <a:effectLst>
                    <a:innerShdw blurRad="63500" dist="50800" dir="13500000">
                      <a:srgbClr val="000000">
                        <a:alpha val="50000"/>
                      </a:srgbClr>
                    </a:innerShdw>
                  </a:effectLst>
                </a:rPr>
                <a:t>+</a:t>
              </a:r>
            </a:p>
          </p:txBody>
        </p:sp>
      </p:grpSp>
    </p:spTree>
    <p:extLst>
      <p:ext uri="{BB962C8B-B14F-4D97-AF65-F5344CB8AC3E}">
        <p14:creationId xmlns:p14="http://schemas.microsoft.com/office/powerpoint/2010/main" val="34516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r(a), equipo o institución">
            <a:extLst>
              <a:ext uri="{FF2B5EF4-FFF2-40B4-BE49-F238E27FC236}">
                <a16:creationId xmlns:a16="http://schemas.microsoft.com/office/drawing/2014/main" id="{2A21AE65-D9D8-D574-E589-9FD9B8FDD385}"/>
              </a:ext>
            </a:extLst>
          </p:cNvPr>
          <p:cNvSpPr txBox="1"/>
          <p:nvPr/>
        </p:nvSpPr>
        <p:spPr>
          <a:xfrm>
            <a:off x="383342" y="6200236"/>
            <a:ext cx="2566146" cy="384401"/>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lvl1pPr defTabSz="914400">
              <a:lnSpc>
                <a:spcPct val="90000"/>
              </a:lnSpc>
              <a:defRPr sz="1200" spc="-5">
                <a:solidFill>
                  <a:srgbClr val="FFFFFF"/>
                </a:solidFill>
                <a:latin typeface="Space Grotesk Light Regular"/>
                <a:ea typeface="Space Grotesk Light Regular"/>
                <a:cs typeface="Space Grotesk Light Regular"/>
                <a:sym typeface="Space Grotesk Light Regular"/>
              </a:defRPr>
            </a:lvl1pPr>
          </a:lstStyle>
          <a:p>
            <a:r>
              <a:rPr lang="es-MX">
                <a:latin typeface="Aptos" panose="020B0004020202020204" pitchFamily="34" charset="0"/>
              </a:rPr>
              <a:t>Dirección de Planificación y Desarrollo</a:t>
            </a:r>
            <a:endParaRPr>
              <a:latin typeface="Aptos" panose="020B0004020202020204" pitchFamily="34" charset="0"/>
            </a:endParaRPr>
          </a:p>
        </p:txBody>
      </p:sp>
      <p:pic>
        <p:nvPicPr>
          <p:cNvPr id="8" name="Imagen 7">
            <a:extLst>
              <a:ext uri="{FF2B5EF4-FFF2-40B4-BE49-F238E27FC236}">
                <a16:creationId xmlns:a16="http://schemas.microsoft.com/office/drawing/2014/main" id="{81BEB0BB-84E6-5BC3-ED23-9341F47DC2AD}"/>
              </a:ext>
            </a:extLst>
          </p:cNvPr>
          <p:cNvPicPr>
            <a:picLocks noChangeAspect="1"/>
          </p:cNvPicPr>
          <p:nvPr/>
        </p:nvPicPr>
        <p:blipFill>
          <a:blip r:embed="rId3"/>
          <a:stretch>
            <a:fillRect/>
          </a:stretch>
        </p:blipFill>
        <p:spPr>
          <a:xfrm>
            <a:off x="109268" y="362127"/>
            <a:ext cx="3250663" cy="608885"/>
          </a:xfrm>
          <a:prstGeom prst="rect">
            <a:avLst/>
          </a:prstGeom>
        </p:spPr>
      </p:pic>
      <p:sp>
        <p:nvSpPr>
          <p:cNvPr id="10" name="Título de 2 o 3 líneas como máximo">
            <a:extLst>
              <a:ext uri="{FF2B5EF4-FFF2-40B4-BE49-F238E27FC236}">
                <a16:creationId xmlns:a16="http://schemas.microsoft.com/office/drawing/2014/main" id="{A7021F58-A748-E5A7-3F58-B73D8C06E844}"/>
              </a:ext>
            </a:extLst>
          </p:cNvPr>
          <p:cNvSpPr txBox="1"/>
          <p:nvPr/>
        </p:nvSpPr>
        <p:spPr>
          <a:xfrm>
            <a:off x="1855809" y="2741828"/>
            <a:ext cx="9590312" cy="1381019"/>
          </a:xfrm>
          <a:prstGeom prst="rect">
            <a:avLst/>
          </a:prstGeom>
          <a:ln w="3175">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t">
            <a:spAutoFit/>
          </a:bodyPr>
          <a:lstStyle>
            <a:lvl1pPr defTabSz="914400">
              <a:lnSpc>
                <a:spcPct val="90000"/>
              </a:lnSpc>
              <a:defRPr sz="5400" spc="-23">
                <a:solidFill>
                  <a:srgbClr val="FFFFFF"/>
                </a:solidFill>
                <a:latin typeface="Space Grotesk Bold"/>
                <a:ea typeface="Space Grotesk Bold"/>
                <a:cs typeface="Space Grotesk Bold"/>
                <a:sym typeface="Space Grotesk Bold"/>
              </a:defRPr>
            </a:lvl1pPr>
          </a:lstStyle>
          <a:p>
            <a:pPr algn="ctr"/>
            <a:r>
              <a:rPr lang="es-MX" sz="4800" b="1">
                <a:solidFill>
                  <a:srgbClr val="005EBC"/>
                </a:solidFill>
                <a:effectLst>
                  <a:outerShdw blurRad="38100" dist="38100" dir="2700000" algn="tl">
                    <a:srgbClr val="000000">
                      <a:alpha val="43137"/>
                    </a:srgbClr>
                  </a:outerShdw>
                </a:effectLst>
                <a:latin typeface="Montserrat"/>
              </a:rPr>
              <a:t>Descripción de </a:t>
            </a:r>
            <a:endParaRPr lang="en-US" sz="4800">
              <a:solidFill>
                <a:srgbClr val="005EBC"/>
              </a:solidFill>
              <a:effectLst>
                <a:outerShdw blurRad="38100" dist="38100" dir="2700000" algn="tl">
                  <a:srgbClr val="000000">
                    <a:alpha val="43137"/>
                  </a:srgbClr>
                </a:outerShdw>
              </a:effectLst>
              <a:latin typeface="Aptos Black" panose="020B0004020202020204" pitchFamily="34" charset="0"/>
            </a:endParaRPr>
          </a:p>
          <a:p>
            <a:pPr algn="ctr"/>
            <a:r>
              <a:rPr lang="es-MX" sz="4800" b="1">
                <a:solidFill>
                  <a:srgbClr val="005EBC"/>
                </a:solidFill>
                <a:effectLst>
                  <a:outerShdw blurRad="38100" dist="38100" dir="2700000" algn="tl">
                    <a:srgbClr val="000000">
                      <a:alpha val="43137"/>
                    </a:srgbClr>
                  </a:outerShdw>
                </a:effectLst>
                <a:latin typeface="Montserrat"/>
              </a:rPr>
              <a:t>Programas y Proyectos</a:t>
            </a:r>
            <a:endParaRPr lang="en-US" sz="4800">
              <a:solidFill>
                <a:srgbClr val="005EBC"/>
              </a:solidFill>
              <a:effectLst>
                <a:outerShdw blurRad="38100" dist="38100" dir="2700000" algn="tl">
                  <a:srgbClr val="000000">
                    <a:alpha val="43137"/>
                  </a:srgbClr>
                </a:outerShdw>
              </a:effectLst>
              <a:latin typeface="Aptos Black" panose="020B0004020202020204" pitchFamily="34" charset="0"/>
            </a:endParaRPr>
          </a:p>
        </p:txBody>
      </p:sp>
      <p:sp>
        <p:nvSpPr>
          <p:cNvPr id="13" name="CuadroTexto 12">
            <a:extLst>
              <a:ext uri="{FF2B5EF4-FFF2-40B4-BE49-F238E27FC236}">
                <a16:creationId xmlns:a16="http://schemas.microsoft.com/office/drawing/2014/main" id="{EC5F5FF5-D94C-DCE1-E2B3-40B403DD1484}"/>
              </a:ext>
            </a:extLst>
          </p:cNvPr>
          <p:cNvSpPr txBox="1"/>
          <p:nvPr/>
        </p:nvSpPr>
        <p:spPr>
          <a:xfrm>
            <a:off x="3363275" y="4464961"/>
            <a:ext cx="6586268" cy="461665"/>
          </a:xfrm>
          <a:prstGeom prst="rect">
            <a:avLst/>
          </a:prstGeom>
          <a:noFill/>
        </p:spPr>
        <p:txBody>
          <a:bodyPr wrap="square" lIns="91440" tIns="45720" rIns="91440" bIns="45720" anchor="t">
            <a:spAutoFit/>
          </a:bodyPr>
          <a:lstStyle/>
          <a:p>
            <a:pPr algn="ctr"/>
            <a:r>
              <a:rPr lang="es-MX" sz="2400">
                <a:solidFill>
                  <a:srgbClr val="005EBC"/>
                </a:solidFill>
                <a:latin typeface="Montserrat"/>
              </a:rPr>
              <a:t>Planificación Operativa  2026</a:t>
            </a:r>
            <a:endParaRPr lang="es-DO" sz="2400">
              <a:solidFill>
                <a:srgbClr val="005EBC"/>
              </a:solidFill>
              <a:latin typeface="Montserrat"/>
            </a:endParaRPr>
          </a:p>
        </p:txBody>
      </p:sp>
    </p:spTree>
    <p:extLst>
      <p:ext uri="{BB962C8B-B14F-4D97-AF65-F5344CB8AC3E}">
        <p14:creationId xmlns:p14="http://schemas.microsoft.com/office/powerpoint/2010/main" val="41571926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8B33FD3-2D39-161C-0B96-9AE2D13265C1}"/>
              </a:ext>
            </a:extLst>
          </p:cNvPr>
          <p:cNvSpPr>
            <a:spLocks noGrp="1"/>
          </p:cNvSpPr>
          <p:nvPr>
            <p:ph type="title"/>
          </p:nvPr>
        </p:nvSpPr>
        <p:spPr>
          <a:xfrm>
            <a:off x="1039645" y="767212"/>
            <a:ext cx="9721120" cy="3028964"/>
          </a:xfrm>
        </p:spPr>
        <p:txBody>
          <a:bodyPr>
            <a:noAutofit/>
          </a:bodyPr>
          <a:lstStyle/>
          <a:p>
            <a:pPr algn="just">
              <a:lnSpc>
                <a:spcPts val="2700"/>
              </a:lnSpc>
            </a:pPr>
            <a:r>
              <a:rPr lang="es-ES" sz="2100" b="0">
                <a:solidFill>
                  <a:schemeClr val="tx1"/>
                </a:solidFill>
                <a:latin typeface="Montserrat"/>
              </a:rPr>
              <a:t>El POA 2026 está conformado por un total de </a:t>
            </a:r>
            <a:r>
              <a:rPr lang="es-ES" sz="2100">
                <a:solidFill>
                  <a:schemeClr val="tx1"/>
                </a:solidFill>
                <a:latin typeface="Montserrat"/>
              </a:rPr>
              <a:t>18 proyectos </a:t>
            </a:r>
            <a:r>
              <a:rPr lang="es-ES" sz="2100" b="0">
                <a:solidFill>
                  <a:schemeClr val="tx1"/>
                </a:solidFill>
                <a:latin typeface="Montserrat"/>
              </a:rPr>
              <a:t>para el año 2026, de los cuales, 13 son proyectos de arrastre y 5 son proyectos nuevos. Los 4 proyectos bajo la responsabilidad de la Dirección de Tecnología forman parte del programa de Transformación Digital. Estos proyectos se han clasificado en función de las prioridades Institucionales, las cuales responden a la misión y visión del Poder Judicial y fueron establecidas en su plan estratégico "</a:t>
            </a:r>
            <a:r>
              <a:rPr lang="es-ES" sz="2100">
                <a:solidFill>
                  <a:schemeClr val="tx1"/>
                </a:solidFill>
                <a:latin typeface="Montserrat"/>
              </a:rPr>
              <a:t>Justicia del futuro 2034</a:t>
            </a:r>
            <a:r>
              <a:rPr lang="es-ES" sz="2100" b="0">
                <a:solidFill>
                  <a:schemeClr val="tx1"/>
                </a:solidFill>
                <a:latin typeface="Montserrat"/>
              </a:rPr>
              <a:t>". La formulación del POA 2026 se fundamentan en los tres ejes estratégicos del Poder Judicial:</a:t>
            </a:r>
          </a:p>
        </p:txBody>
      </p:sp>
      <p:sp>
        <p:nvSpPr>
          <p:cNvPr id="2" name="Título 2">
            <a:extLst>
              <a:ext uri="{FF2B5EF4-FFF2-40B4-BE49-F238E27FC236}">
                <a16:creationId xmlns:a16="http://schemas.microsoft.com/office/drawing/2014/main" id="{3E2BD0D5-79DA-1F9B-E642-3D09B3090D36}"/>
              </a:ext>
            </a:extLst>
          </p:cNvPr>
          <p:cNvSpPr txBox="1">
            <a:spLocks/>
          </p:cNvSpPr>
          <p:nvPr/>
        </p:nvSpPr>
        <p:spPr>
          <a:xfrm>
            <a:off x="16565" y="279400"/>
            <a:ext cx="10744200" cy="369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2400" b="1" kern="1200">
                <a:solidFill>
                  <a:schemeClr val="bg1"/>
                </a:solidFill>
                <a:latin typeface="Montserrat Light" panose="00000400000000000000" pitchFamily="50" charset="0"/>
                <a:ea typeface="+mj-ea"/>
                <a:cs typeface="+mj-cs"/>
              </a:defRPr>
            </a:lvl1pPr>
          </a:lstStyle>
          <a:p>
            <a:r>
              <a:rPr lang="es-ES">
                <a:latin typeface="Montserrat" panose="00000500000000000000" pitchFamily="2" charset="0"/>
              </a:rPr>
              <a:t>Proyectos POA 2026</a:t>
            </a:r>
          </a:p>
        </p:txBody>
      </p:sp>
      <p:pic>
        <p:nvPicPr>
          <p:cNvPr id="3" name="Picture 2">
            <a:extLst>
              <a:ext uri="{FF2B5EF4-FFF2-40B4-BE49-F238E27FC236}">
                <a16:creationId xmlns:a16="http://schemas.microsoft.com/office/drawing/2014/main" id="{1EB994D1-CDE3-A88B-4BD7-95DF174EE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89" t="7052" r="3283" b="4280"/>
          <a:stretch/>
        </p:blipFill>
        <p:spPr bwMode="auto">
          <a:xfrm>
            <a:off x="1662363" y="4049508"/>
            <a:ext cx="1653236" cy="1623556"/>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4" name="Imagen 4" descr="Un dibujo de un perro&#10;&#10;Descripción generada automáticamente con confianza media">
            <a:extLst>
              <a:ext uri="{FF2B5EF4-FFF2-40B4-BE49-F238E27FC236}">
                <a16:creationId xmlns:a16="http://schemas.microsoft.com/office/drawing/2014/main" id="{DBA95015-8ADE-00FD-D39D-A982250083DC}"/>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5269383" y="4087879"/>
            <a:ext cx="1653234" cy="1692946"/>
          </a:xfrm>
          <a:prstGeom prst="roundRect">
            <a:avLst/>
          </a:prstGeom>
          <a:ln w="19050">
            <a:solidFill>
              <a:schemeClr val="bg1"/>
            </a:solidFill>
          </a:ln>
        </p:spPr>
      </p:pic>
      <p:pic>
        <p:nvPicPr>
          <p:cNvPr id="6" name="Imagen 2" descr="Un dibujo de un perro&#10;&#10;Descripción generada automáticamente con confianza media">
            <a:extLst>
              <a:ext uri="{FF2B5EF4-FFF2-40B4-BE49-F238E27FC236}">
                <a16:creationId xmlns:a16="http://schemas.microsoft.com/office/drawing/2014/main" id="{934FFE03-8790-3CB1-ED79-D08FCABC8AE3}"/>
              </a:ext>
            </a:extLst>
          </p:cNvPr>
          <p:cNvPicPr>
            <a:picLocks noChangeAspect="1"/>
          </p:cNvPicPr>
          <p:nvPr/>
        </p:nvPicPr>
        <p:blipFill rotWithShape="1">
          <a:blip r:embed="rId3">
            <a:extLst>
              <a:ext uri="{28A0092B-C50C-407E-A947-70E740481C1C}">
                <a14:useLocalDpi xmlns:a14="http://schemas.microsoft.com/office/drawing/2010/main" val="0"/>
              </a:ext>
            </a:extLst>
          </a:blip>
          <a:srcRect l="3415" t="5360" r="68039" b="23755"/>
          <a:stretch/>
        </p:blipFill>
        <p:spPr>
          <a:xfrm>
            <a:off x="8434110" y="4087879"/>
            <a:ext cx="2326655" cy="1761533"/>
          </a:xfrm>
          <a:prstGeom prst="roundRect">
            <a:avLst/>
          </a:prstGeom>
          <a:ln w="19050">
            <a:solidFill>
              <a:schemeClr val="bg1"/>
            </a:solidFill>
          </a:ln>
        </p:spPr>
      </p:pic>
    </p:spTree>
    <p:extLst>
      <p:ext uri="{BB962C8B-B14F-4D97-AF65-F5344CB8AC3E}">
        <p14:creationId xmlns:p14="http://schemas.microsoft.com/office/powerpoint/2010/main" val="286840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EC08206-0F22-6CBE-1E77-4101D1A33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graphicFrame>
        <p:nvGraphicFramePr>
          <p:cNvPr id="11" name="Tabla 11">
            <a:extLst>
              <a:ext uri="{FF2B5EF4-FFF2-40B4-BE49-F238E27FC236}">
                <a16:creationId xmlns:a16="http://schemas.microsoft.com/office/drawing/2014/main" id="{D0DE35C8-DBA0-EF0F-9CEF-A20D1094C72F}"/>
              </a:ext>
            </a:extLst>
          </p:cNvPr>
          <p:cNvGraphicFramePr>
            <a:graphicFrameLocks noGrp="1"/>
          </p:cNvGraphicFramePr>
          <p:nvPr>
            <p:extLst>
              <p:ext uri="{D42A27DB-BD31-4B8C-83A1-F6EECF244321}">
                <p14:modId xmlns:p14="http://schemas.microsoft.com/office/powerpoint/2010/main" val="3745801672"/>
              </p:ext>
            </p:extLst>
          </p:nvPr>
        </p:nvGraphicFramePr>
        <p:xfrm>
          <a:off x="153784" y="1213051"/>
          <a:ext cx="12026376" cy="521779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a:solidFill>
                            <a:schemeClr val="bg1"/>
                          </a:solidFill>
                          <a:latin typeface="Montserrat Light"/>
                        </a:rPr>
                        <a:t>No.</a:t>
                      </a:r>
                    </a:p>
                  </a:txBody>
                  <a:tcPr>
                    <a:solidFill>
                      <a:srgbClr val="F03241"/>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F03241"/>
                    </a:solidFill>
                  </a:tcPr>
                </a:tc>
                <a:tc>
                  <a:txBody>
                    <a:bodyPr/>
                    <a:lstStyle/>
                    <a:p>
                      <a:pPr algn="ctr"/>
                      <a:r>
                        <a:rPr lang="es-DO">
                          <a:solidFill>
                            <a:schemeClr val="bg1"/>
                          </a:solidFill>
                          <a:latin typeface="Montserrat Light"/>
                        </a:rPr>
                        <a:t>Descripción</a:t>
                      </a:r>
                    </a:p>
                  </a:txBody>
                  <a:tcPr>
                    <a:solidFill>
                      <a:srgbClr val="F03241"/>
                    </a:solidFill>
                  </a:tcPr>
                </a:tc>
                <a:tc>
                  <a:txBody>
                    <a:bodyPr/>
                    <a:lstStyle/>
                    <a:p>
                      <a:pPr algn="ctr"/>
                      <a:r>
                        <a:rPr lang="es-DO">
                          <a:solidFill>
                            <a:schemeClr val="bg1"/>
                          </a:solidFill>
                          <a:latin typeface="Montserrat Light"/>
                        </a:rPr>
                        <a:t>Responsable</a:t>
                      </a:r>
                    </a:p>
                  </a:txBody>
                  <a:tcPr>
                    <a:solidFill>
                      <a:srgbClr val="F03241"/>
                    </a:solidFill>
                  </a:tcPr>
                </a:tc>
                <a:tc>
                  <a:txBody>
                    <a:bodyPr/>
                    <a:lstStyle/>
                    <a:p>
                      <a:pPr algn="ctr"/>
                      <a:r>
                        <a:rPr lang="es-DO">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370840">
                <a:tc>
                  <a:txBody>
                    <a:bodyPr/>
                    <a:lstStyle/>
                    <a:p>
                      <a:pPr algn="ctr"/>
                      <a:r>
                        <a:rPr lang="es-DO" sz="1200">
                          <a:solidFill>
                            <a:schemeClr val="tx1"/>
                          </a:solidFill>
                          <a:latin typeface="Montserrat Light"/>
                        </a:rPr>
                        <a:t>1</a:t>
                      </a:r>
                    </a:p>
                  </a:txBody>
                  <a:tcPr>
                    <a:solidFill>
                      <a:schemeClr val="bg1">
                        <a:lumMod val="75000"/>
                        <a:alpha val="20000"/>
                      </a:schemeClr>
                    </a:solidFill>
                  </a:tcPr>
                </a:tc>
                <a:tc>
                  <a:txBody>
                    <a:bodyPr/>
                    <a:lstStyle/>
                    <a:p>
                      <a:pPr marL="0" marR="0" lvl="0" indent="0" algn="l">
                        <a:lnSpc>
                          <a:spcPct val="100000"/>
                        </a:lnSpc>
                        <a:spcBef>
                          <a:spcPts val="0"/>
                        </a:spcBef>
                        <a:spcAft>
                          <a:spcPts val="0"/>
                        </a:spcAft>
                        <a:buNone/>
                      </a:pPr>
                      <a:r>
                        <a:rPr lang="es-ES" sz="1200" b="0" i="0" u="none" strike="noStrike" baseline="0" noProof="0">
                          <a:solidFill>
                            <a:srgbClr val="000000"/>
                          </a:solidFill>
                          <a:latin typeface="Montserrat Light"/>
                        </a:rPr>
                        <a:t>Optimización del Proceso Penal.</a:t>
                      </a:r>
                      <a:r>
                        <a:rPr lang="es-ES" sz="1200">
                          <a:latin typeface="Montserrat Light"/>
                        </a:rPr>
                        <a:t>*</a:t>
                      </a:r>
                    </a:p>
                  </a:txBody>
                  <a:tcPr>
                    <a:solidFill>
                      <a:schemeClr val="bg1">
                        <a:lumMod val="75000"/>
                        <a:alpha val="20000"/>
                      </a:schemeClr>
                    </a:solidFill>
                  </a:tcPr>
                </a:tc>
                <a:tc>
                  <a:txBody>
                    <a:bodyPr/>
                    <a:lstStyle/>
                    <a:p>
                      <a:pPr algn="just"/>
                      <a:r>
                        <a:rPr lang="es-DO" sz="1000" kern="1200">
                          <a:solidFill>
                            <a:schemeClr val="tx1"/>
                          </a:solidFill>
                          <a:latin typeface="Montserrat Light"/>
                          <a:ea typeface="+mn-ea"/>
                          <a:cs typeface="+mn-cs"/>
                        </a:rPr>
                        <a:t>Garantizar la dignidad de las personas mediante el impulso de un proceso de trasformación en la gestión de los asuntos penales a lo interno del Poder Judicial, eficientizando y reduciendo los tiempos de atención, con impacto positivo en el cumplimiento de los plazos vertidos por el legislador en el código procesal penal y generando la sinergia con los operadores del sistema de justicia, en el ejercicio de las funciones que les ha asignado la norma procesal.</a:t>
                      </a:r>
                      <a:endParaRPr lang="es-ES"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algn="ctr"/>
                      <a:r>
                        <a:rPr lang="es-ES" sz="1200">
                          <a:latin typeface="Montserrat Light"/>
                        </a:rPr>
                        <a:t>Dirección General de Administración y Carrera Judicial</a:t>
                      </a:r>
                      <a:endParaRPr lang="es-ES" sz="1200">
                        <a:latin typeface="Montserrat Light" panose="00000400000000000000" pitchFamily="2" charset="0"/>
                      </a:endParaRPr>
                    </a:p>
                  </a:txBody>
                  <a:tcPr>
                    <a:solidFill>
                      <a:schemeClr val="bg1">
                        <a:lumMod val="75000"/>
                        <a:alpha val="20000"/>
                      </a:schemeClr>
                    </a:solidFill>
                  </a:tcPr>
                </a:tc>
                <a:tc>
                  <a:txBody>
                    <a:bodyPr/>
                    <a:lstStyle/>
                    <a:p>
                      <a:pPr algn="r"/>
                      <a:r>
                        <a:rPr lang="es-DO" sz="1200">
                          <a:latin typeface="Montserrat Light" panose="00000400000000000000" pitchFamily="2" charset="0"/>
                        </a:rPr>
                        <a:t>RD$329,315.00</a:t>
                      </a:r>
                    </a:p>
                  </a:txBody>
                  <a:tcPr>
                    <a:solidFill>
                      <a:schemeClr val="bg1">
                        <a:lumMod val="75000"/>
                        <a:alpha val="20000"/>
                      </a:schemeClr>
                    </a:solidFill>
                  </a:tcPr>
                </a:tc>
                <a:extLst>
                  <a:ext uri="{0D108BD9-81ED-4DB2-BD59-A6C34878D82A}">
                    <a16:rowId xmlns:a16="http://schemas.microsoft.com/office/drawing/2014/main" val="1582048419"/>
                  </a:ext>
                </a:extLst>
              </a:tr>
              <a:tr h="370839">
                <a:tc>
                  <a:txBody>
                    <a:bodyPr/>
                    <a:lstStyle/>
                    <a:p>
                      <a:pPr lvl="0" algn="ctr">
                        <a:buNone/>
                      </a:pPr>
                      <a:r>
                        <a:rPr lang="es-ES" sz="1200">
                          <a:solidFill>
                            <a:schemeClr val="tx1"/>
                          </a:solidFill>
                          <a:latin typeface="Montserrat Light"/>
                        </a:rPr>
                        <a:t>2</a:t>
                      </a:r>
                      <a:endParaRPr lang="es-DO" sz="1200">
                        <a:solidFill>
                          <a:schemeClr val="tx1"/>
                        </a:solidFill>
                        <a:latin typeface="Montserrat Light"/>
                      </a:endParaRPr>
                    </a:p>
                  </a:txBody>
                  <a:tcPr/>
                </a:tc>
                <a:tc>
                  <a:txBody>
                    <a:bodyPr/>
                    <a:lstStyle/>
                    <a:p>
                      <a:pPr lvl="0">
                        <a:buNone/>
                      </a:pPr>
                      <a:r>
                        <a:rPr lang="es-ES" sz="1200">
                          <a:latin typeface="Montserrat Light"/>
                        </a:rPr>
                        <a:t>Optimización de la materia Inmobiliaria</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kern="1200">
                          <a:solidFill>
                            <a:schemeClr val="tx1"/>
                          </a:solidFill>
                          <a:latin typeface="Montserrat Light"/>
                          <a:ea typeface="+mn-ea"/>
                          <a:cs typeface="+mn-cs"/>
                        </a:rPr>
                        <a:t>Optimizar la eficiencia y calidad de los servicios y procesos de los tribunales de la Jurisdicción Inmobiliaria, garantizando la protección de los derechos reales inmobiliarios y el cumplimiento de los plazos procesales, con respuestas oportunas, eficaces y transparentes para los usuarios del sistema. Esto en coherencia con la visión estratégica institucional, busca lograr la normalización operativa, la gestión basada en resultados, el fortalecimiento de las capacidades tecnológicas y humanas de los tribunales, y la integración digital con el Registro Inmobiliario.</a:t>
                      </a:r>
                      <a:endParaRPr lang="es-DO" sz="1000" kern="1200">
                        <a:solidFill>
                          <a:schemeClr val="tx1"/>
                        </a:solidFill>
                        <a:latin typeface="Montserrat Light"/>
                        <a:ea typeface="+mn-ea"/>
                        <a:cs typeface="+mn-cs"/>
                      </a:endParaRPr>
                    </a:p>
                  </a:txBody>
                  <a:tcPr/>
                </a:tc>
                <a:tc>
                  <a:txBody>
                    <a:bodyPr/>
                    <a:lstStyle/>
                    <a:p>
                      <a:pPr algn="ctr"/>
                      <a:r>
                        <a:rPr lang="es-ES" sz="1200">
                          <a:latin typeface="Montserrat Light" panose="00000400000000000000" pitchFamily="2" charset="0"/>
                        </a:rPr>
                        <a:t>Dirección del Servicio Judicial y Operaciones</a:t>
                      </a:r>
                      <a:endParaRPr lang="es-DO" sz="1200">
                        <a:latin typeface="Montserrat Light" panose="00000400000000000000" pitchFamily="2" charset="0"/>
                      </a:endParaRPr>
                    </a:p>
                  </a:txBody>
                  <a:tcPr/>
                </a:tc>
                <a:tc>
                  <a:txBody>
                    <a:bodyPr/>
                    <a:lstStyle/>
                    <a:p>
                      <a:pPr lvl="0" algn="r">
                        <a:buNone/>
                      </a:pPr>
                      <a:r>
                        <a:rPr lang="es-ES" sz="1200" kern="1200">
                          <a:solidFill>
                            <a:schemeClr val="tx1"/>
                          </a:solidFill>
                          <a:latin typeface="Montserrat Light"/>
                          <a:ea typeface="+mn-ea"/>
                          <a:cs typeface="+mn-cs"/>
                        </a:rPr>
                        <a:t>-</a:t>
                      </a:r>
                    </a:p>
                    <a:p>
                      <a:pPr lvl="0" algn="r">
                        <a:buNone/>
                      </a:pPr>
                      <a:endParaRPr lang="es-ES" sz="1200" kern="1200">
                        <a:solidFill>
                          <a:schemeClr val="tx1"/>
                        </a:solidFill>
                        <a:latin typeface="Montserrat Light"/>
                        <a:ea typeface="+mn-ea"/>
                        <a:cs typeface="+mn-cs"/>
                      </a:endParaRPr>
                    </a:p>
                  </a:txBody>
                  <a:tcPr/>
                </a:tc>
                <a:extLst>
                  <a:ext uri="{0D108BD9-81ED-4DB2-BD59-A6C34878D82A}">
                    <a16:rowId xmlns:a16="http://schemas.microsoft.com/office/drawing/2014/main" val="3355533815"/>
                  </a:ext>
                </a:extLst>
              </a:tr>
              <a:tr h="370839">
                <a:tc>
                  <a:txBody>
                    <a:bodyPr/>
                    <a:lstStyle/>
                    <a:p>
                      <a:pPr lvl="0" algn="ctr">
                        <a:buNone/>
                      </a:pPr>
                      <a:r>
                        <a:rPr lang="es-ES" sz="1200">
                          <a:solidFill>
                            <a:schemeClr val="tx1"/>
                          </a:solidFill>
                          <a:latin typeface="Montserrat Light"/>
                        </a:rPr>
                        <a:t>3</a:t>
                      </a:r>
                      <a:endParaRPr lang="es-DO" sz="1200">
                        <a:solidFill>
                          <a:schemeClr val="tx1"/>
                        </a:solidFill>
                        <a:latin typeface="Montserrat Light"/>
                      </a:endParaRPr>
                    </a:p>
                  </a:txBody>
                  <a:tcPr>
                    <a:solidFill>
                      <a:schemeClr val="bg1">
                        <a:lumMod val="75000"/>
                        <a:alpha val="20000"/>
                      </a:schemeClr>
                    </a:solidFill>
                  </a:tcPr>
                </a:tc>
                <a:tc>
                  <a:txBody>
                    <a:bodyPr/>
                    <a:lstStyle/>
                    <a:p>
                      <a:pPr lvl="0">
                        <a:buNone/>
                      </a:pPr>
                      <a:r>
                        <a:rPr lang="es-DO" sz="1200" b="0" i="0" u="none" strike="noStrike" baseline="0" noProof="0">
                          <a:solidFill>
                            <a:srgbClr val="000000"/>
                          </a:solidFill>
                          <a:latin typeface="Montserrat Light"/>
                        </a:rPr>
                        <a:t>Tratamiento bajo Supervisión Judicial*</a:t>
                      </a:r>
                      <a:endParaRPr lang="es-ES"/>
                    </a:p>
                  </a:txBody>
                  <a:tcPr>
                    <a:solidFill>
                      <a:schemeClr val="bg1">
                        <a:lumMod val="75000"/>
                        <a:alpha val="20000"/>
                      </a:schemeClr>
                    </a:solidFill>
                  </a:tcPr>
                </a:tc>
                <a:tc>
                  <a:txBody>
                    <a:bodyPr/>
                    <a:lstStyle/>
                    <a:p>
                      <a:pPr algn="just"/>
                      <a:r>
                        <a:rPr lang="es-MX" sz="1000" kern="1200">
                          <a:solidFill>
                            <a:schemeClr val="tx1"/>
                          </a:solidFill>
                          <a:latin typeface="Montserrat Light"/>
                          <a:ea typeface="+mn-ea"/>
                          <a:cs typeface="+mn-cs"/>
                        </a:rPr>
                        <a:t>Aplicar un abordaje integral a través de un enfoque jurídico, terapéutico y de salud para el manejo diferenciado de los casos de personas sometidas a la justicia por cometer delitos menores producto del uso problemático de sustancias controladas. Este abordaje contaría con  intervención médica y de un equipo profesional especializado bajo supervisión judicial. </a:t>
                      </a:r>
                    </a:p>
                  </a:txBody>
                  <a:tcPr>
                    <a:solidFill>
                      <a:schemeClr val="bg1">
                        <a:lumMod val="75000"/>
                        <a:alpha val="20000"/>
                      </a:schemeClr>
                    </a:solidFill>
                  </a:tcPr>
                </a:tc>
                <a:tc>
                  <a:txBody>
                    <a:bodyPr/>
                    <a:lstStyle/>
                    <a:p>
                      <a:pPr marL="0" marR="0" lvl="0" indent="0" algn="ctr" rtl="0">
                        <a:lnSpc>
                          <a:spcPct val="100000"/>
                        </a:lnSpc>
                        <a:spcBef>
                          <a:spcPts val="0"/>
                        </a:spcBef>
                        <a:spcAft>
                          <a:spcPts val="0"/>
                        </a:spcAft>
                        <a:buClrTx/>
                        <a:buSzTx/>
                        <a:buFontTx/>
                        <a:buNone/>
                      </a:pPr>
                      <a:r>
                        <a:rPr lang="es-DO" sz="1200">
                          <a:latin typeface="Montserrat Light"/>
                        </a:rPr>
                        <a:t>Dirección de Justicia Inclusiva </a:t>
                      </a:r>
                      <a:endParaRPr lang="es-ES"/>
                    </a:p>
                  </a:txBody>
                  <a:tcPr>
                    <a:solidFill>
                      <a:schemeClr val="bg1">
                        <a:lumMod val="75000"/>
                        <a:alpha val="20000"/>
                      </a:schemeClr>
                    </a:solidFill>
                  </a:tcPr>
                </a:tc>
                <a:tc>
                  <a:txBody>
                    <a:bodyPr/>
                    <a:lstStyle/>
                    <a:p>
                      <a:pPr marL="0" marR="0" lvl="0" indent="0" algn="r" rtl="0">
                        <a:lnSpc>
                          <a:spcPct val="100000"/>
                        </a:lnSpc>
                        <a:spcBef>
                          <a:spcPts val="0"/>
                        </a:spcBef>
                        <a:spcAft>
                          <a:spcPts val="0"/>
                        </a:spcAft>
                        <a:buClrTx/>
                        <a:buSzTx/>
                        <a:buFontTx/>
                        <a:buNone/>
                      </a:pPr>
                      <a:r>
                        <a:rPr lang="es-ES" sz="1200" kern="1200">
                          <a:solidFill>
                            <a:schemeClr val="tx1"/>
                          </a:solidFill>
                          <a:latin typeface="Montserrat Light" panose="00000400000000000000" pitchFamily="2" charset="0"/>
                          <a:ea typeface="+mn-ea"/>
                          <a:cs typeface="+mn-cs"/>
                        </a:rPr>
                        <a:t>RD$594,090.00</a:t>
                      </a:r>
                    </a:p>
                  </a:txBody>
                  <a:tcPr>
                    <a:solidFill>
                      <a:schemeClr val="bg1">
                        <a:lumMod val="75000"/>
                        <a:alpha val="20000"/>
                      </a:schemeClr>
                    </a:solidFill>
                  </a:tcPr>
                </a:tc>
                <a:extLst>
                  <a:ext uri="{0D108BD9-81ED-4DB2-BD59-A6C34878D82A}">
                    <a16:rowId xmlns:a16="http://schemas.microsoft.com/office/drawing/2014/main" val="640441519"/>
                  </a:ext>
                </a:extLst>
              </a:tr>
            </a:tbl>
          </a:graphicData>
        </a:graphic>
      </p:graphicFrame>
      <p:sp>
        <p:nvSpPr>
          <p:cNvPr id="14" name="CuadroTexto 13">
            <a:extLst>
              <a:ext uri="{FF2B5EF4-FFF2-40B4-BE49-F238E27FC236}">
                <a16:creationId xmlns:a16="http://schemas.microsoft.com/office/drawing/2014/main" id="{8F35362C-254B-A94B-B431-3AB609E1245A}"/>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sp>
        <p:nvSpPr>
          <p:cNvPr id="2" name="CuadroTexto 1">
            <a:extLst>
              <a:ext uri="{FF2B5EF4-FFF2-40B4-BE49-F238E27FC236}">
                <a16:creationId xmlns:a16="http://schemas.microsoft.com/office/drawing/2014/main" id="{E6B9C0B1-AD88-C2F6-D5DA-048E519856B0}"/>
              </a:ext>
            </a:extLst>
          </p:cNvPr>
          <p:cNvSpPr txBox="1"/>
          <p:nvPr/>
        </p:nvSpPr>
        <p:spPr>
          <a:xfrm>
            <a:off x="1931914" y="219695"/>
            <a:ext cx="3194319" cy="523220"/>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a:solidFill>
                  <a:schemeClr val="tx1">
                    <a:lumMod val="75000"/>
                    <a:lumOff val="25000"/>
                  </a:schemeClr>
                </a:solidFill>
                <a:latin typeface="Montserrat" panose="00000500000000000000" pitchFamily="2" charset="0"/>
                <a:ea typeface="HGSMinchoE" panose="020B0400000000000000" pitchFamily="18" charset="-128"/>
              </a:rPr>
              <a:t>Á</a:t>
            </a:r>
            <a:r>
              <a:rPr lang="es-ES" sz="2400" b="1">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3" name="Picture 2">
            <a:extLst>
              <a:ext uri="{FF2B5EF4-FFF2-40B4-BE49-F238E27FC236}">
                <a16:creationId xmlns:a16="http://schemas.microsoft.com/office/drawing/2014/main" id="{D3368A31-D982-A56E-81D2-DA56885EA9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9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16B1-95FA-96FE-F954-3B9AF27E75B8}"/>
            </a:ext>
          </a:extLst>
        </p:cNvPr>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C6410F6E-5085-8450-82AE-BC3AEA1D3BC0}"/>
              </a:ext>
            </a:extLst>
          </p:cNvPr>
          <p:cNvGraphicFramePr>
            <a:graphicFrameLocks noGrp="1"/>
          </p:cNvGraphicFramePr>
          <p:nvPr>
            <p:extLst>
              <p:ext uri="{D42A27DB-BD31-4B8C-83A1-F6EECF244321}">
                <p14:modId xmlns:p14="http://schemas.microsoft.com/office/powerpoint/2010/main" val="4088053142"/>
              </p:ext>
            </p:extLst>
          </p:nvPr>
        </p:nvGraphicFramePr>
        <p:xfrm>
          <a:off x="153784" y="1013026"/>
          <a:ext cx="12026376" cy="5415915"/>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71475">
                <a:tc>
                  <a:txBody>
                    <a:bodyPr/>
                    <a:lstStyle/>
                    <a:p>
                      <a:pPr algn="ctr"/>
                      <a:r>
                        <a:rPr lang="es-DO">
                          <a:solidFill>
                            <a:schemeClr val="bg1"/>
                          </a:solidFill>
                          <a:latin typeface="Montserrat Light"/>
                        </a:rPr>
                        <a:t>No.</a:t>
                      </a:r>
                    </a:p>
                  </a:txBody>
                  <a:tcPr>
                    <a:solidFill>
                      <a:srgbClr val="F03241"/>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F03241"/>
                    </a:solidFill>
                  </a:tcPr>
                </a:tc>
                <a:tc>
                  <a:txBody>
                    <a:bodyPr/>
                    <a:lstStyle/>
                    <a:p>
                      <a:pPr algn="ctr"/>
                      <a:r>
                        <a:rPr lang="es-DO">
                          <a:solidFill>
                            <a:schemeClr val="bg1"/>
                          </a:solidFill>
                          <a:latin typeface="Montserrat Light"/>
                        </a:rPr>
                        <a:t>Descripción</a:t>
                      </a:r>
                    </a:p>
                  </a:txBody>
                  <a:tcPr>
                    <a:solidFill>
                      <a:srgbClr val="F03241"/>
                    </a:solidFill>
                  </a:tcPr>
                </a:tc>
                <a:tc>
                  <a:txBody>
                    <a:bodyPr/>
                    <a:lstStyle/>
                    <a:p>
                      <a:pPr algn="ctr"/>
                      <a:r>
                        <a:rPr lang="es-DO">
                          <a:solidFill>
                            <a:schemeClr val="bg1"/>
                          </a:solidFill>
                          <a:latin typeface="Montserrat Light"/>
                        </a:rPr>
                        <a:t>Responsable</a:t>
                      </a:r>
                    </a:p>
                  </a:txBody>
                  <a:tcPr>
                    <a:solidFill>
                      <a:srgbClr val="F03241"/>
                    </a:solidFill>
                  </a:tcPr>
                </a:tc>
                <a:tc>
                  <a:txBody>
                    <a:bodyPr/>
                    <a:lstStyle/>
                    <a:p>
                      <a:pPr algn="ctr"/>
                      <a:r>
                        <a:rPr lang="es-DO">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370840">
                <a:tc>
                  <a:txBody>
                    <a:bodyPr/>
                    <a:lstStyle/>
                    <a:p>
                      <a:pPr lvl="0" algn="ctr">
                        <a:buNone/>
                      </a:pPr>
                      <a:r>
                        <a:rPr lang="es-ES" sz="1200">
                          <a:solidFill>
                            <a:schemeClr val="tx1"/>
                          </a:solidFill>
                          <a:latin typeface="Montserrat Light"/>
                        </a:rPr>
                        <a:t>4</a:t>
                      </a:r>
                      <a:endParaRPr lang="es-DO" sz="1200">
                        <a:solidFill>
                          <a:schemeClr val="tx1"/>
                        </a:solidFill>
                        <a:latin typeface="Montserrat Light"/>
                      </a:endParaRPr>
                    </a:p>
                  </a:txBody>
                  <a:tcPr>
                    <a:solidFill>
                      <a:schemeClr val="bg1">
                        <a:lumMod val="85000"/>
                        <a:alpha val="20000"/>
                      </a:schemeClr>
                    </a:solidFill>
                  </a:tcPr>
                </a:tc>
                <a:tc>
                  <a:txBody>
                    <a:bodyPr/>
                    <a:lstStyle/>
                    <a:p>
                      <a:pPr lvl="0">
                        <a:buNone/>
                      </a:pPr>
                      <a:r>
                        <a:rPr lang="es-ES" sz="1200" b="0" i="0" u="none" strike="noStrike" baseline="0" noProof="0">
                          <a:solidFill>
                            <a:srgbClr val="000000"/>
                          </a:solidFill>
                          <a:latin typeface="Montserrat Light"/>
                        </a:rPr>
                        <a:t>Modelo Operativo y Sistema Integral de Gestión de la Calidad</a:t>
                      </a:r>
                      <a:r>
                        <a:rPr lang="es-ES" sz="1200">
                          <a:latin typeface="Montserrat Light"/>
                        </a:rPr>
                        <a:t>*</a:t>
                      </a:r>
                    </a:p>
                  </a:txBody>
                  <a:tcPr>
                    <a:solidFill>
                      <a:schemeClr val="bg1">
                        <a:lumMod val="85000"/>
                        <a:alpha val="2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000" kern="1200">
                          <a:solidFill>
                            <a:schemeClr val="tx1"/>
                          </a:solidFill>
                          <a:latin typeface="Montserrat Light"/>
                          <a:ea typeface="+mn-ea"/>
                          <a:cs typeface="+mn-cs"/>
                        </a:rPr>
                        <a:t>Estandarizar los procesos mediante la definición del método de trabajo (procedimiento operativo estándar, instructivos, protocolos), estructura organizativa, espacios, herramientas, indicadores, acuerdos de servicio, acuerdos de operación; la definición e implementación del monitoreo y seguimiento de los estándares; el diseño e implementación de la gestión de no conformidades (incidencias operativas, quejas, reclamaciones, sugerencia denuncias y hallazgos); la gestión de planes de acción para la corrección o mejora, que permitan lograr un servicio judicial más accesible, oportuno y transparente.</a:t>
                      </a:r>
                    </a:p>
                  </a:txBody>
                  <a:tcPr>
                    <a:solidFill>
                      <a:schemeClr val="bg1">
                        <a:lumMod val="85000"/>
                        <a:alpha val="20000"/>
                      </a:schemeClr>
                    </a:solidFill>
                  </a:tcPr>
                </a:tc>
                <a:tc>
                  <a:txBody>
                    <a:bodyPr/>
                    <a:lstStyle/>
                    <a:p>
                      <a:pPr algn="ctr"/>
                      <a:r>
                        <a:rPr lang="es-DO" sz="1200">
                          <a:latin typeface="Montserrat Light"/>
                        </a:rPr>
                        <a:t>Dirección de Planificación Desarrollo </a:t>
                      </a:r>
                      <a:endParaRPr lang="es-DO" sz="1200">
                        <a:latin typeface="Montserrat Light" panose="00000400000000000000" pitchFamily="2" charset="0"/>
                      </a:endParaRPr>
                    </a:p>
                  </a:txBody>
                  <a:tcPr>
                    <a:solidFill>
                      <a:schemeClr val="bg1">
                        <a:lumMod val="85000"/>
                        <a:alpha val="20000"/>
                      </a:schemeClr>
                    </a:solidFill>
                  </a:tcPr>
                </a:tc>
                <a:tc>
                  <a:txBody>
                    <a:bodyPr/>
                    <a:lstStyle/>
                    <a:p>
                      <a:pPr lvl="0" algn="r">
                        <a:buNone/>
                      </a:pPr>
                      <a:r>
                        <a:rPr lang="es-DO" sz="1200">
                          <a:latin typeface="Montserrat Light" panose="00000400000000000000" pitchFamily="2" charset="0"/>
                        </a:rPr>
                        <a:t>RD$4,676,360.00</a:t>
                      </a:r>
                      <a:endParaRPr lang="es-ES" sz="1200" kern="1200">
                        <a:solidFill>
                          <a:schemeClr val="tx1"/>
                        </a:solidFill>
                        <a:latin typeface="Montserrat Light"/>
                        <a:ea typeface="+mn-ea"/>
                        <a:cs typeface="+mn-cs"/>
                      </a:endParaRPr>
                    </a:p>
                  </a:txBody>
                  <a:tcPr>
                    <a:solidFill>
                      <a:schemeClr val="bg1">
                        <a:lumMod val="85000"/>
                        <a:alpha val="20000"/>
                      </a:schemeClr>
                    </a:solidFill>
                  </a:tcPr>
                </a:tc>
                <a:extLst>
                  <a:ext uri="{0D108BD9-81ED-4DB2-BD59-A6C34878D82A}">
                    <a16:rowId xmlns:a16="http://schemas.microsoft.com/office/drawing/2014/main" val="1582048419"/>
                  </a:ext>
                </a:extLst>
              </a:tr>
              <a:tr h="370839">
                <a:tc>
                  <a:txBody>
                    <a:bodyPr/>
                    <a:lstStyle/>
                    <a:p>
                      <a:pPr algn="ctr"/>
                      <a:r>
                        <a:rPr lang="es-DO" sz="1200">
                          <a:solidFill>
                            <a:schemeClr val="tx1"/>
                          </a:solidFill>
                          <a:latin typeface="Montserrat Light"/>
                        </a:rPr>
                        <a:t>5</a:t>
                      </a:r>
                    </a:p>
                  </a:txBody>
                  <a:tcPr/>
                </a:tc>
                <a:tc>
                  <a:txBody>
                    <a:bodyPr/>
                    <a:lstStyle/>
                    <a:p>
                      <a:pPr marL="0" marR="0" lvl="0" indent="0" algn="l">
                        <a:lnSpc>
                          <a:spcPct val="100000"/>
                        </a:lnSpc>
                        <a:spcBef>
                          <a:spcPts val="0"/>
                        </a:spcBef>
                        <a:spcAft>
                          <a:spcPts val="0"/>
                        </a:spcAft>
                        <a:buNone/>
                      </a:pPr>
                      <a:r>
                        <a:rPr lang="es-ES" sz="1200">
                          <a:latin typeface="Montserrat Light"/>
                        </a:rPr>
                        <a:t>Optimización de Notificaciones Judiciales</a:t>
                      </a:r>
                    </a:p>
                  </a:txBody>
                  <a:tcPr/>
                </a:tc>
                <a:tc>
                  <a:txBody>
                    <a:bodyPr/>
                    <a:lstStyle/>
                    <a:p>
                      <a:pPr algn="just"/>
                      <a:r>
                        <a:rPr lang="es-DO" sz="1000" kern="1200">
                          <a:solidFill>
                            <a:schemeClr val="tx1"/>
                          </a:solidFill>
                          <a:latin typeface="Montserrat Light"/>
                          <a:ea typeface="+mn-ea"/>
                          <a:cs typeface="+mn-cs"/>
                        </a:rPr>
                        <a:t>Optimizar el proceso de notificaciones judiciales mediante la implementación de soluciones tecnológicas y la estandarización de procedimientos, con el fin de aumentar la eficiencia, transparencia y seguridad en la gestión de notificaciones, reducir la suspensión de audiencias, facilitando así el acceso a la justicia y fortaleciendo la confianza ciudadana en el Poder Judicial .​</a:t>
                      </a:r>
                      <a:endParaRPr lang="es-ES" sz="1000" kern="1200">
                        <a:solidFill>
                          <a:schemeClr val="tx1"/>
                        </a:solidFill>
                        <a:latin typeface="Montserrat Light"/>
                        <a:ea typeface="+mn-ea"/>
                        <a:cs typeface="+mn-cs"/>
                      </a:endParaRPr>
                    </a:p>
                  </a:txBody>
                  <a:tcPr/>
                </a:tc>
                <a:tc>
                  <a:txBody>
                    <a:bodyPr/>
                    <a:lstStyle/>
                    <a:p>
                      <a:pPr algn="ctr"/>
                      <a:r>
                        <a:rPr lang="es-DO" sz="1200">
                          <a:latin typeface="Montserrat Light" panose="00000400000000000000" pitchFamily="2" charset="0"/>
                        </a:rPr>
                        <a:t>Dirección del Servicio Judicial y Operaciones​</a:t>
                      </a:r>
                      <a:endParaRPr lang="es-ES" sz="1200">
                        <a:latin typeface="Montserrat Light" panose="00000400000000000000" pitchFamily="2" charset="0"/>
                      </a:endParaRPr>
                    </a:p>
                  </a:txBody>
                  <a:tcPr/>
                </a:tc>
                <a:tc>
                  <a:txBody>
                    <a:bodyPr/>
                    <a:lstStyle/>
                    <a:p>
                      <a:pPr algn="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a:t>
                      </a:r>
                      <a:endParaRPr lang="es-DO" sz="1200">
                        <a:latin typeface="Montserrat Light" panose="00000400000000000000" pitchFamily="2" charset="0"/>
                      </a:endParaRPr>
                    </a:p>
                  </a:txBody>
                  <a:tcPr/>
                </a:tc>
                <a:extLst>
                  <a:ext uri="{0D108BD9-81ED-4DB2-BD59-A6C34878D82A}">
                    <a16:rowId xmlns:a16="http://schemas.microsoft.com/office/drawing/2014/main" val="1073900161"/>
                  </a:ext>
                </a:extLst>
              </a:tr>
              <a:tr h="370839">
                <a:tc>
                  <a:txBody>
                    <a:bodyPr/>
                    <a:lstStyle/>
                    <a:p>
                      <a:pPr algn="ctr"/>
                      <a:endParaRPr lang="es-DO" sz="1200">
                        <a:solidFill>
                          <a:schemeClr val="tx1"/>
                        </a:solidFill>
                        <a:latin typeface="Montserrat Light"/>
                      </a:endParaRPr>
                    </a:p>
                    <a:p>
                      <a:pPr algn="ctr"/>
                      <a:endParaRPr lang="es-DO" sz="1200">
                        <a:solidFill>
                          <a:schemeClr val="tx1"/>
                        </a:solidFill>
                        <a:latin typeface="Montserrat Light"/>
                      </a:endParaRPr>
                    </a:p>
                    <a:p>
                      <a:pPr algn="ctr"/>
                      <a:endParaRPr lang="es-DO" sz="1200">
                        <a:solidFill>
                          <a:schemeClr val="tx1"/>
                        </a:solidFill>
                        <a:latin typeface="Montserrat Light"/>
                      </a:endParaRPr>
                    </a:p>
                    <a:p>
                      <a:pPr algn="ctr"/>
                      <a:r>
                        <a:rPr lang="es-DO" sz="1200">
                          <a:solidFill>
                            <a:schemeClr val="tx1"/>
                          </a:solidFill>
                          <a:latin typeface="Montserrat Light"/>
                        </a:rPr>
                        <a:t>6</a:t>
                      </a:r>
                    </a:p>
                  </a:txBody>
                  <a:tcPr>
                    <a:solidFill>
                      <a:schemeClr val="bg1">
                        <a:lumMod val="75000"/>
                        <a:alpha val="20000"/>
                      </a:schemeClr>
                    </a:solidFill>
                  </a:tcPr>
                </a:tc>
                <a:tc>
                  <a:txBody>
                    <a:bodyPr/>
                    <a:lstStyle/>
                    <a:p>
                      <a:pPr marL="0" marR="0" lvl="0" indent="0" algn="l" rtl="0">
                        <a:lnSpc>
                          <a:spcPct val="100000"/>
                        </a:lnSpc>
                        <a:spcBef>
                          <a:spcPts val="0"/>
                        </a:spcBef>
                        <a:spcAft>
                          <a:spcPts val="0"/>
                        </a:spcAft>
                        <a:buClrTx/>
                        <a:buSzTx/>
                        <a:buFontTx/>
                        <a:buNone/>
                      </a:pPr>
                      <a:endParaRPr lang="es-ES" sz="1200">
                        <a:latin typeface="Montserrat Light"/>
                      </a:endParaRPr>
                    </a:p>
                    <a:p>
                      <a:pPr marL="0" marR="0" lvl="0" indent="0" algn="l" rtl="0">
                        <a:lnSpc>
                          <a:spcPct val="100000"/>
                        </a:lnSpc>
                        <a:spcBef>
                          <a:spcPts val="0"/>
                        </a:spcBef>
                        <a:spcAft>
                          <a:spcPts val="0"/>
                        </a:spcAft>
                        <a:buClrTx/>
                        <a:buSzTx/>
                        <a:buFontTx/>
                        <a:buNone/>
                      </a:pPr>
                      <a:endParaRPr lang="es-ES" sz="1200">
                        <a:latin typeface="Montserrat Light"/>
                      </a:endParaRPr>
                    </a:p>
                    <a:p>
                      <a:pPr marL="0" marR="0" lvl="0" indent="0" algn="l" rtl="0">
                        <a:lnSpc>
                          <a:spcPct val="100000"/>
                        </a:lnSpc>
                        <a:spcBef>
                          <a:spcPts val="0"/>
                        </a:spcBef>
                        <a:spcAft>
                          <a:spcPts val="0"/>
                        </a:spcAft>
                        <a:buClrTx/>
                        <a:buSzTx/>
                        <a:buFontTx/>
                        <a:buNone/>
                      </a:pPr>
                      <a:endParaRPr lang="es-ES" sz="1200">
                        <a:latin typeface="Montserrat Light"/>
                      </a:endParaRPr>
                    </a:p>
                    <a:p>
                      <a:pPr marL="0" marR="0" lvl="0" indent="0" algn="l" rtl="0">
                        <a:lnSpc>
                          <a:spcPct val="100000"/>
                        </a:lnSpc>
                        <a:spcBef>
                          <a:spcPts val="0"/>
                        </a:spcBef>
                        <a:spcAft>
                          <a:spcPts val="0"/>
                        </a:spcAft>
                        <a:buClrTx/>
                        <a:buSzTx/>
                        <a:buFontTx/>
                        <a:buNone/>
                        <a:tabLst>
                          <a:tab pos="84138" algn="l"/>
                        </a:tabLst>
                      </a:pPr>
                      <a:r>
                        <a:rPr lang="es-ES" sz="1200">
                          <a:latin typeface="Montserrat Light"/>
                        </a:rPr>
                        <a:t>  Interoperabilidad de la Justicia*</a:t>
                      </a:r>
                    </a:p>
                    <a:p>
                      <a:pPr marL="0" marR="0" lvl="0" indent="0" algn="l" rtl="0">
                        <a:lnSpc>
                          <a:spcPct val="100000"/>
                        </a:lnSpc>
                        <a:spcBef>
                          <a:spcPts val="0"/>
                        </a:spcBef>
                        <a:spcAft>
                          <a:spcPts val="0"/>
                        </a:spcAft>
                        <a:buClrTx/>
                        <a:buSzTx/>
                        <a:buFontTx/>
                        <a:buNone/>
                        <a:tabLst>
                          <a:tab pos="84138" algn="l"/>
                        </a:tabLst>
                      </a:pPr>
                      <a:r>
                        <a:rPr lang="es-ES" sz="1050">
                          <a:latin typeface="Montserrat Light"/>
                        </a:rPr>
                        <a:t>           </a:t>
                      </a:r>
                      <a:r>
                        <a:rPr lang="es-ES" sz="1050" b="1">
                          <a:latin typeface="Montserrat Light"/>
                        </a:rPr>
                        <a:t>[Proyecto del Programa de </a:t>
                      </a:r>
                    </a:p>
                    <a:p>
                      <a:pPr marL="0" marR="0" lvl="0" indent="0" algn="l" rtl="0">
                        <a:lnSpc>
                          <a:spcPct val="100000"/>
                        </a:lnSpc>
                        <a:spcBef>
                          <a:spcPts val="0"/>
                        </a:spcBef>
                        <a:spcAft>
                          <a:spcPts val="0"/>
                        </a:spcAft>
                        <a:buClrTx/>
                        <a:buSzTx/>
                        <a:buFontTx/>
                        <a:buNone/>
                        <a:tabLst>
                          <a:tab pos="84138" algn="l"/>
                        </a:tabLst>
                      </a:pPr>
                      <a:r>
                        <a:rPr lang="es-ES" sz="1050" b="1">
                          <a:latin typeface="Montserrat Light"/>
                        </a:rPr>
                        <a:t>              Transformación Digital]</a:t>
                      </a:r>
                    </a:p>
                    <a:p>
                      <a:pPr marL="0" marR="0" lvl="0" indent="0" algn="l" rtl="0">
                        <a:lnSpc>
                          <a:spcPct val="100000"/>
                        </a:lnSpc>
                        <a:spcBef>
                          <a:spcPts val="0"/>
                        </a:spcBef>
                        <a:spcAft>
                          <a:spcPts val="0"/>
                        </a:spcAft>
                        <a:buClrTx/>
                        <a:buSzTx/>
                        <a:buFontTx/>
                        <a:buNone/>
                        <a:tabLst>
                          <a:tab pos="84138" algn="l"/>
                        </a:tabLst>
                      </a:pPr>
                      <a:endParaRPr lang="es-ES" sz="1200">
                        <a:latin typeface="Montserrat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latin typeface="Montserrat Light"/>
                        </a:rPr>
                        <a:t>  </a:t>
                      </a:r>
                    </a:p>
                  </a:txBody>
                  <a:tcPr>
                    <a:solidFill>
                      <a:schemeClr val="bg1">
                        <a:lumMod val="75000"/>
                        <a:alpha val="20000"/>
                      </a:schemeClr>
                    </a:solidFill>
                  </a:tcPr>
                </a:tc>
                <a:tc>
                  <a:txBody>
                    <a:bodyPr/>
                    <a:lstStyle/>
                    <a:p>
                      <a:pPr algn="just"/>
                      <a:endParaRPr lang="es-DO" sz="1000" kern="1200">
                        <a:solidFill>
                          <a:schemeClr val="tx1"/>
                        </a:solidFill>
                        <a:latin typeface="Montserrat Light"/>
                        <a:ea typeface="+mn-ea"/>
                        <a:cs typeface="+mn-cs"/>
                      </a:endParaRPr>
                    </a:p>
                    <a:p>
                      <a:pPr algn="just"/>
                      <a:r>
                        <a:rPr lang="es-DO" sz="1000" kern="1200">
                          <a:solidFill>
                            <a:schemeClr val="tx1"/>
                          </a:solidFill>
                          <a:latin typeface="Montserrat Light"/>
                          <a:ea typeface="+mn-ea"/>
                          <a:cs typeface="+mn-cs"/>
                        </a:rPr>
                        <a:t>Establecer procesos judiciales integrados entre las entidades del Estado, según Decreto 92-22 del Marco Nacional de Interoperabilidad Gubernamental que define el intercambio de información entre las instituciones públicas.</a:t>
                      </a:r>
                      <a:endParaRPr lang="es-ES"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latin typeface="Montserrat Light"/>
                        </a:rPr>
                        <a:t>Dirección de Tecnología</a:t>
                      </a:r>
                      <a:endParaRPr lang="es-ES" sz="1200"/>
                    </a:p>
                  </a:txBody>
                  <a:tcPr>
                    <a:solidFill>
                      <a:schemeClr val="bg1">
                        <a:lumMod val="75000"/>
                        <a:alpha val="20000"/>
                      </a:schemeClr>
                    </a:solidFill>
                  </a:tcPr>
                </a:tc>
                <a:tc>
                  <a:txBody>
                    <a:bodyPr/>
                    <a:lstStyle/>
                    <a:p>
                      <a:pPr algn="r"/>
                      <a:r>
                        <a:rPr kumimoji="0" lang="es-ES"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a:t>
                      </a:r>
                      <a:endPar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endParaRPr>
                    </a:p>
                  </a:txBody>
                  <a:tcPr anchor="ctr">
                    <a:solidFill>
                      <a:schemeClr val="bg1">
                        <a:lumMod val="75000"/>
                        <a:alpha val="20000"/>
                      </a:schemeClr>
                    </a:solidFill>
                  </a:tcPr>
                </a:tc>
                <a:extLst>
                  <a:ext uri="{0D108BD9-81ED-4DB2-BD59-A6C34878D82A}">
                    <a16:rowId xmlns:a16="http://schemas.microsoft.com/office/drawing/2014/main" val="2507523797"/>
                  </a:ext>
                </a:extLst>
              </a:tr>
            </a:tbl>
          </a:graphicData>
        </a:graphic>
      </p:graphicFrame>
      <p:sp>
        <p:nvSpPr>
          <p:cNvPr id="14" name="CuadroTexto 13">
            <a:extLst>
              <a:ext uri="{FF2B5EF4-FFF2-40B4-BE49-F238E27FC236}">
                <a16:creationId xmlns:a16="http://schemas.microsoft.com/office/drawing/2014/main" id="{4A3D317D-A61B-9613-960E-6327E7D4C77F}"/>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3" name="Picture 6">
            <a:extLst>
              <a:ext uri="{FF2B5EF4-FFF2-40B4-BE49-F238E27FC236}">
                <a16:creationId xmlns:a16="http://schemas.microsoft.com/office/drawing/2014/main" id="{CA8AD882-95BB-60DC-71F6-CCF3E0FBA6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7" name="CuadroTexto 6">
            <a:extLst>
              <a:ext uri="{FF2B5EF4-FFF2-40B4-BE49-F238E27FC236}">
                <a16:creationId xmlns:a16="http://schemas.microsoft.com/office/drawing/2014/main" id="{78BFC956-8D69-9A70-6E40-FA1C729FB763}"/>
              </a:ext>
            </a:extLst>
          </p:cNvPr>
          <p:cNvSpPr txBox="1"/>
          <p:nvPr/>
        </p:nvSpPr>
        <p:spPr>
          <a:xfrm>
            <a:off x="1931914" y="219695"/>
            <a:ext cx="3194319" cy="523220"/>
          </a:xfrm>
          <a:prstGeom prst="rect">
            <a:avLst/>
          </a:prstGeom>
          <a:noFill/>
        </p:spPr>
        <p:txBody>
          <a:bodyPr wrap="square" rtlCol="0">
            <a:spAutoFit/>
          </a:bodyPr>
          <a:lstStyle/>
          <a:p>
            <a:r>
              <a:rPr lang="es-ES" sz="2400" b="1">
                <a:latin typeface="Montserrat" panose="00000500000000000000" pitchFamily="2" charset="0"/>
                <a:ea typeface="HGSMinchoE" panose="020B0400000000000000" pitchFamily="18" charset="-128"/>
              </a:rPr>
              <a:t>JUSTICIA </a:t>
            </a:r>
            <a:r>
              <a:rPr lang="es-ES" sz="2800" b="1">
                <a:latin typeface="Montserrat" panose="00000500000000000000" pitchFamily="2" charset="0"/>
                <a:ea typeface="HGSMinchoE" panose="020B0400000000000000" pitchFamily="18" charset="-128"/>
              </a:rPr>
              <a:t>Á</a:t>
            </a:r>
            <a:r>
              <a:rPr lang="es-ES" sz="2400" b="1">
                <a:latin typeface="Montserrat" panose="00000500000000000000" pitchFamily="2" charset="0"/>
                <a:ea typeface="HGSMinchoE" panose="020B0400000000000000" pitchFamily="18" charset="-128"/>
              </a:rPr>
              <a:t>GIL</a:t>
            </a:r>
            <a:endParaRPr lang="es-DO" sz="2400" b="1">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9578255C-70A2-4D9D-EBDF-7115938C64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2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F032-47BB-2DE8-F035-716C07A9B192}"/>
            </a:ext>
          </a:extLst>
        </p:cNvPr>
        <p:cNvGrpSpPr/>
        <p:nvPr/>
      </p:nvGrpSpPr>
      <p:grpSpPr>
        <a:xfrm>
          <a:off x="0" y="0"/>
          <a:ext cx="0" cy="0"/>
          <a:chOff x="0" y="0"/>
          <a:chExt cx="0" cy="0"/>
        </a:xfrm>
      </p:grpSpPr>
      <p:graphicFrame>
        <p:nvGraphicFramePr>
          <p:cNvPr id="11" name="Tabla 11">
            <a:extLst>
              <a:ext uri="{FF2B5EF4-FFF2-40B4-BE49-F238E27FC236}">
                <a16:creationId xmlns:a16="http://schemas.microsoft.com/office/drawing/2014/main" id="{33127BC8-6625-2038-65A7-3F26BD396F10}"/>
              </a:ext>
            </a:extLst>
          </p:cNvPr>
          <p:cNvGraphicFramePr>
            <a:graphicFrameLocks noGrp="1"/>
          </p:cNvGraphicFramePr>
          <p:nvPr>
            <p:extLst>
              <p:ext uri="{D42A27DB-BD31-4B8C-83A1-F6EECF244321}">
                <p14:modId xmlns:p14="http://schemas.microsoft.com/office/powerpoint/2010/main" val="375396470"/>
              </p:ext>
            </p:extLst>
          </p:nvPr>
        </p:nvGraphicFramePr>
        <p:xfrm>
          <a:off x="82812" y="1124712"/>
          <a:ext cx="12026376" cy="3816858"/>
        </p:xfrm>
        <a:graphic>
          <a:graphicData uri="http://schemas.openxmlformats.org/drawingml/2006/table">
            <a:tbl>
              <a:tblPr firstRow="1" bandRow="1">
                <a:tableStyleId>{C083E6E3-FA7D-4D7B-A595-EF9225AFEA82}</a:tableStyleId>
              </a:tblPr>
              <a:tblGrid>
                <a:gridCol w="905741">
                  <a:extLst>
                    <a:ext uri="{9D8B030D-6E8A-4147-A177-3AD203B41FA5}">
                      <a16:colId xmlns:a16="http://schemas.microsoft.com/office/drawing/2014/main" val="1217970303"/>
                    </a:ext>
                  </a:extLst>
                </a:gridCol>
                <a:gridCol w="3146491">
                  <a:extLst>
                    <a:ext uri="{9D8B030D-6E8A-4147-A177-3AD203B41FA5}">
                      <a16:colId xmlns:a16="http://schemas.microsoft.com/office/drawing/2014/main" val="135175703"/>
                    </a:ext>
                  </a:extLst>
                </a:gridCol>
                <a:gridCol w="3450824">
                  <a:extLst>
                    <a:ext uri="{9D8B030D-6E8A-4147-A177-3AD203B41FA5}">
                      <a16:colId xmlns:a16="http://schemas.microsoft.com/office/drawing/2014/main" val="139977397"/>
                    </a:ext>
                  </a:extLst>
                </a:gridCol>
                <a:gridCol w="2261660">
                  <a:extLst>
                    <a:ext uri="{9D8B030D-6E8A-4147-A177-3AD203B41FA5}">
                      <a16:colId xmlns:a16="http://schemas.microsoft.com/office/drawing/2014/main" val="3870715526"/>
                    </a:ext>
                  </a:extLst>
                </a:gridCol>
                <a:gridCol w="2261660">
                  <a:extLst>
                    <a:ext uri="{9D8B030D-6E8A-4147-A177-3AD203B41FA5}">
                      <a16:colId xmlns:a16="http://schemas.microsoft.com/office/drawing/2014/main" val="3409549968"/>
                    </a:ext>
                  </a:extLst>
                </a:gridCol>
              </a:tblGrid>
              <a:tr h="332613">
                <a:tc>
                  <a:txBody>
                    <a:bodyPr/>
                    <a:lstStyle/>
                    <a:p>
                      <a:pPr marL="0" algn="ctr" defTabSz="914400" rtl="0" eaLnBrk="1" latinLnBrk="0" hangingPunct="1"/>
                      <a:r>
                        <a:rPr lang="es-DO" sz="1800" b="1" kern="1200">
                          <a:solidFill>
                            <a:schemeClr val="bg1"/>
                          </a:solidFill>
                          <a:latin typeface="Montserrat Light"/>
                          <a:ea typeface="+mn-ea"/>
                          <a:cs typeface="+mn-cs"/>
                        </a:rPr>
                        <a:t>No.</a:t>
                      </a:r>
                    </a:p>
                  </a:txBody>
                  <a:tcPr>
                    <a:solidFill>
                      <a:srgbClr val="F03241"/>
                    </a:solidFill>
                  </a:tcPr>
                </a:tc>
                <a:tc>
                  <a:txBody>
                    <a:bodyPr/>
                    <a:lstStyle/>
                    <a:p>
                      <a:pPr marL="0" algn="ctr" defTabSz="914400" rtl="0" eaLnBrk="1" latinLnBrk="0" hangingPunct="1"/>
                      <a:r>
                        <a:rPr lang="es-DO" sz="1800" b="1" kern="1200">
                          <a:solidFill>
                            <a:schemeClr val="bg1"/>
                          </a:solidFill>
                          <a:latin typeface="Montserrat Light"/>
                          <a:ea typeface="+mn-ea"/>
                          <a:cs typeface="+mn-cs"/>
                        </a:rPr>
                        <a:t>Nombre </a:t>
                      </a:r>
                    </a:p>
                  </a:txBody>
                  <a:tcPr>
                    <a:solidFill>
                      <a:srgbClr val="F03241"/>
                    </a:solidFill>
                  </a:tcPr>
                </a:tc>
                <a:tc>
                  <a:txBody>
                    <a:bodyPr/>
                    <a:lstStyle/>
                    <a:p>
                      <a:pPr marL="0" algn="ctr" defTabSz="914400" rtl="0" eaLnBrk="1" latinLnBrk="0" hangingPunct="1"/>
                      <a:r>
                        <a:rPr lang="es-DO" sz="1800" b="1" kern="1200">
                          <a:solidFill>
                            <a:schemeClr val="bg1"/>
                          </a:solidFill>
                          <a:latin typeface="Montserrat Light"/>
                          <a:ea typeface="+mn-ea"/>
                          <a:cs typeface="+mn-cs"/>
                        </a:rPr>
                        <a:t>Descripción</a:t>
                      </a:r>
                    </a:p>
                  </a:txBody>
                  <a:tcPr>
                    <a:solidFill>
                      <a:srgbClr val="F03241"/>
                    </a:solidFill>
                  </a:tcPr>
                </a:tc>
                <a:tc>
                  <a:txBody>
                    <a:bodyPr/>
                    <a:lstStyle/>
                    <a:p>
                      <a:pPr marL="0" algn="ctr" defTabSz="914400" rtl="0" eaLnBrk="1" latinLnBrk="0" hangingPunct="1"/>
                      <a:r>
                        <a:rPr lang="es-DO" sz="1800" b="1" kern="1200">
                          <a:solidFill>
                            <a:schemeClr val="bg1"/>
                          </a:solidFill>
                          <a:latin typeface="Montserrat Light"/>
                          <a:ea typeface="+mn-ea"/>
                          <a:cs typeface="+mn-cs"/>
                        </a:rPr>
                        <a:t>Responsable</a:t>
                      </a:r>
                    </a:p>
                  </a:txBody>
                  <a:tcPr>
                    <a:solidFill>
                      <a:srgbClr val="F03241"/>
                    </a:solidFill>
                  </a:tcPr>
                </a:tc>
                <a:tc>
                  <a:txBody>
                    <a:bodyPr/>
                    <a:lstStyle/>
                    <a:p>
                      <a:pPr marL="0" algn="ctr" defTabSz="914400" rtl="0" eaLnBrk="1" latinLnBrk="0" hangingPunct="1"/>
                      <a:r>
                        <a:rPr lang="es-DO" sz="1800" b="1" kern="1200">
                          <a:solidFill>
                            <a:schemeClr val="bg1"/>
                          </a:solidFill>
                          <a:latin typeface="Montserrat Light"/>
                          <a:ea typeface="+mn-ea"/>
                          <a:cs typeface="+mn-cs"/>
                        </a:rPr>
                        <a:t>Presupuesto</a:t>
                      </a:r>
                    </a:p>
                  </a:txBody>
                  <a:tcPr>
                    <a:solidFill>
                      <a:srgbClr val="F03241"/>
                    </a:solidFill>
                  </a:tcPr>
                </a:tc>
                <a:extLst>
                  <a:ext uri="{0D108BD9-81ED-4DB2-BD59-A6C34878D82A}">
                    <a16:rowId xmlns:a16="http://schemas.microsoft.com/office/drawing/2014/main" val="3925969102"/>
                  </a:ext>
                </a:extLst>
              </a:tr>
              <a:tr h="1417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DO" sz="1200">
                          <a:solidFill>
                            <a:schemeClr val="tx1"/>
                          </a:solidFill>
                          <a:latin typeface="Montserrat Light"/>
                        </a:rPr>
                        <a:t>7</a:t>
                      </a:r>
                    </a:p>
                    <a:p>
                      <a:pPr algn="ctr"/>
                      <a:endParaRPr lang="es-DO" sz="1200">
                        <a:solidFill>
                          <a:schemeClr val="tx1"/>
                        </a:solidFill>
                        <a:latin typeface="Montserrat Light"/>
                      </a:endParaRPr>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a:latin typeface="Montserrat Light"/>
                        </a:rPr>
                        <a:t>Implementación de IA en la Justicia*</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0" i="0" u="none" strike="noStrike" kern="1200" cap="none" spc="0" normalizeH="0" baseline="0" noProof="0">
                          <a:ln>
                            <a:noFill/>
                          </a:ln>
                          <a:solidFill>
                            <a:prstClr val="black"/>
                          </a:solidFill>
                          <a:effectLst/>
                          <a:uLnTx/>
                          <a:uFillTx/>
                          <a:latin typeface="Montserrat Light"/>
                          <a:ea typeface="+mn-ea"/>
                          <a:cs typeface="+mn-cs"/>
                        </a:rPr>
                        <a:t>          </a:t>
                      </a:r>
                      <a:r>
                        <a:rPr kumimoji="0" lang="es-ES" sz="1050" b="1" i="0" u="none" strike="noStrike" kern="1200" cap="none" spc="0" normalizeH="0" baseline="0" noProof="0">
                          <a:ln>
                            <a:noFill/>
                          </a:ln>
                          <a:solidFill>
                            <a:prstClr val="black"/>
                          </a:solidFill>
                          <a:effectLst/>
                          <a:uLnTx/>
                          <a:uFillTx/>
                          <a:latin typeface="Montserrat Light"/>
                          <a:ea typeface="+mn-ea"/>
                          <a:cs typeface="+mn-cs"/>
                        </a:rPr>
                        <a:t>[Proyecto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a:ln>
                            <a:noFill/>
                          </a:ln>
                          <a:solidFill>
                            <a:prstClr val="black"/>
                          </a:solidFill>
                          <a:effectLst/>
                          <a:uLnTx/>
                          <a:uFillTx/>
                          <a:latin typeface="Montserrat Light"/>
                          <a:ea typeface="+mn-ea"/>
                          <a:cs typeface="+mn-cs"/>
                        </a:rPr>
                        <a:t>              Transformación Digital]</a:t>
                      </a:r>
                      <a:endParaRPr lang="es-ES" sz="1200" b="1">
                        <a:latin typeface="Montserrat Light"/>
                      </a:endParaRPr>
                    </a:p>
                  </a:txBody>
                  <a:tcPr>
                    <a:solidFill>
                      <a:schemeClr val="bg1">
                        <a:lumMod val="75000"/>
                        <a:alpha val="2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DO" sz="1000" kern="1200">
                          <a:solidFill>
                            <a:schemeClr val="tx1"/>
                          </a:solidFill>
                          <a:latin typeface="Montserrat Light"/>
                          <a:ea typeface="+mn-ea"/>
                          <a:cs typeface="+mn-cs"/>
                        </a:rPr>
                        <a:t>Diseño e implementación de herramientas con el uso de la Inteligencia Artificial para eficientizar las operaciones dentro de los tribunales, agregando agilidad al proceso y reduciendo los tiempos de entrega a usuarios(as)</a:t>
                      </a:r>
                    </a:p>
                    <a:p>
                      <a:pPr algn="just"/>
                      <a:endParaRPr lang="es-ES"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latin typeface="Montserrat Light"/>
                        </a:rPr>
                        <a:t>Dirección de Tecnología</a:t>
                      </a:r>
                      <a:endParaRPr lang="es-ES" sz="1200"/>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200"/>
                    </a:p>
                  </a:txBody>
                  <a:tcPr>
                    <a:solidFill>
                      <a:schemeClr val="bg1">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RD2,000,000.00</a:t>
                      </a:r>
                      <a:endPar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endParaRPr>
                    </a:p>
                    <a:p>
                      <a:pPr algn="r"/>
                      <a:endPar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endParaRPr>
                    </a:p>
                  </a:txBody>
                  <a:tcPr>
                    <a:solidFill>
                      <a:schemeClr val="bg1">
                        <a:lumMod val="75000"/>
                        <a:alpha val="20000"/>
                      </a:schemeClr>
                    </a:solidFill>
                  </a:tcPr>
                </a:tc>
                <a:extLst>
                  <a:ext uri="{0D108BD9-81ED-4DB2-BD59-A6C34878D82A}">
                    <a16:rowId xmlns:a16="http://schemas.microsoft.com/office/drawing/2014/main" val="676795050"/>
                  </a:ext>
                </a:extLst>
              </a:tr>
              <a:tr h="289359">
                <a:tc>
                  <a:txBody>
                    <a:bodyPr/>
                    <a:lstStyle/>
                    <a:p>
                      <a:pPr algn="ctr"/>
                      <a:r>
                        <a:rPr lang="es-DO" sz="1200">
                          <a:solidFill>
                            <a:schemeClr val="tx1"/>
                          </a:solidFill>
                          <a:latin typeface="Montserrat Light"/>
                        </a:rPr>
                        <a:t>8</a:t>
                      </a:r>
                    </a:p>
                  </a:txBody>
                  <a:tcPr/>
                </a:tc>
                <a:tc>
                  <a:txBody>
                    <a:bodyPr/>
                    <a:lstStyle/>
                    <a:p>
                      <a:pPr rtl="0" fontAlgn="base"/>
                      <a:r>
                        <a:rPr lang="es-DO" sz="1200" kern="1200">
                          <a:solidFill>
                            <a:schemeClr val="tx1"/>
                          </a:solidFill>
                          <a:latin typeface="Montserrat Light"/>
                          <a:ea typeface="+mn-ea"/>
                          <a:cs typeface="+mn-cs"/>
                        </a:rPr>
                        <a:t>Sistema de Evaluación del Desempeño* </a:t>
                      </a:r>
                    </a:p>
                  </a:txBody>
                  <a:tcPr marL="52578" marR="52578" marT="26289" marB="26289"/>
                </a:tc>
                <a:tc>
                  <a:txBody>
                    <a:bodyPr/>
                    <a:lstStyle/>
                    <a:p>
                      <a:pPr lvl="0" algn="just">
                        <a:lnSpc>
                          <a:spcPct val="100000"/>
                        </a:lnSpc>
                        <a:spcBef>
                          <a:spcPts val="0"/>
                        </a:spcBef>
                        <a:spcAft>
                          <a:spcPts val="0"/>
                        </a:spcAft>
                        <a:buNone/>
                      </a:pPr>
                      <a:r>
                        <a:rPr lang="es-ES" sz="1000" kern="1200">
                          <a:solidFill>
                            <a:schemeClr val="tx1"/>
                          </a:solidFill>
                          <a:latin typeface="Montserrat Light"/>
                          <a:ea typeface="+mn-ea"/>
                          <a:cs typeface="+mn-cs"/>
                        </a:rPr>
                        <a:t>Diseño e implementación de los mecanismos y herramientas de control necesarios para la evaluación del rendimiento de los jueces(as) y servidores (as) judiciales. Se realizará la definición de indicadores de gestión individuales, así como el modelo de establecimiento de metas, que permita observar el cumplimiento de los productos y proyectos definidos tanto en el Plan Estratégico Institucional como en el Plan Operativo Anual, además de medir las competencias de los jueces(zas) y servidores (as) administrativos. Se contará también con un sistema de consecuencias aplicado en función de las calificaciones obtenidas. </a:t>
                      </a:r>
                    </a:p>
                  </a:txBody>
                  <a:tcPr marL="52578" marR="52578" marT="26289" marB="26289"/>
                </a:tc>
                <a:tc>
                  <a:txBody>
                    <a:bodyPr/>
                    <a:lstStyle/>
                    <a:p>
                      <a:pPr algn="ctr" rtl="0" fontAlgn="base"/>
                      <a:r>
                        <a:rPr lang="es-ES" sz="1200" kern="1200">
                          <a:solidFill>
                            <a:schemeClr val="tx1"/>
                          </a:solidFill>
                          <a:latin typeface="Montserrat Light"/>
                          <a:ea typeface="+mn-ea"/>
                          <a:cs typeface="+mn-cs"/>
                        </a:rPr>
                        <a:t>Dirección de Gestión Humana</a:t>
                      </a:r>
                    </a:p>
                  </a:txBody>
                  <a:tcPr marL="52578" marR="52578" marT="26289" marB="26289"/>
                </a:tc>
                <a:tc>
                  <a:txBody>
                    <a:bodyPr/>
                    <a:lstStyle/>
                    <a:p>
                      <a:pPr marL="0" marR="0" lvl="0" indent="0" algn="r" rtl="0" eaLnBrk="1" fontAlgn="base" latinLnBrk="0" hangingPunct="1">
                        <a:lnSpc>
                          <a:spcPct val="100000"/>
                        </a:lnSpc>
                        <a:spcBef>
                          <a:spcPts val="0"/>
                        </a:spcBef>
                        <a:spcAft>
                          <a:spcPts val="0"/>
                        </a:spcAft>
                        <a:buClrTx/>
                        <a:buSzTx/>
                        <a:buFontTx/>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a:t>
                      </a:r>
                    </a:p>
                  </a:txBody>
                  <a:tcPr marL="52578" marR="52578" marT="26289" marB="26289"/>
                </a:tc>
                <a:extLst>
                  <a:ext uri="{0D108BD9-81ED-4DB2-BD59-A6C34878D82A}">
                    <a16:rowId xmlns:a16="http://schemas.microsoft.com/office/drawing/2014/main" val="2934188416"/>
                  </a:ext>
                </a:extLst>
              </a:tr>
            </a:tbl>
          </a:graphicData>
        </a:graphic>
      </p:graphicFrame>
      <p:sp>
        <p:nvSpPr>
          <p:cNvPr id="14" name="CuadroTexto 13">
            <a:extLst>
              <a:ext uri="{FF2B5EF4-FFF2-40B4-BE49-F238E27FC236}">
                <a16:creationId xmlns:a16="http://schemas.microsoft.com/office/drawing/2014/main" id="{B2320662-95BA-4FD3-4689-C6CE78B3F66F}"/>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2" name="Picture 6">
            <a:extLst>
              <a:ext uri="{FF2B5EF4-FFF2-40B4-BE49-F238E27FC236}">
                <a16:creationId xmlns:a16="http://schemas.microsoft.com/office/drawing/2014/main" id="{88565FFB-064C-5A5E-289C-753CE7B303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3" name="CuadroTexto 2">
            <a:extLst>
              <a:ext uri="{FF2B5EF4-FFF2-40B4-BE49-F238E27FC236}">
                <a16:creationId xmlns:a16="http://schemas.microsoft.com/office/drawing/2014/main" id="{2C972B14-A890-3DC7-07C1-2658F579FA33}"/>
              </a:ext>
            </a:extLst>
          </p:cNvPr>
          <p:cNvSpPr txBox="1"/>
          <p:nvPr/>
        </p:nvSpPr>
        <p:spPr>
          <a:xfrm>
            <a:off x="1931914" y="219695"/>
            <a:ext cx="3194319" cy="523220"/>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a:solidFill>
                  <a:schemeClr val="tx1">
                    <a:lumMod val="75000"/>
                    <a:lumOff val="25000"/>
                  </a:schemeClr>
                </a:solidFill>
                <a:latin typeface="Montserrat" panose="00000500000000000000" pitchFamily="2" charset="0"/>
                <a:ea typeface="HGSMinchoE" panose="020B0400000000000000" pitchFamily="18" charset="-128"/>
              </a:rPr>
              <a:t>Á</a:t>
            </a:r>
            <a:r>
              <a:rPr lang="es-ES" sz="2400" b="1">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238537AA-2E66-5622-3E7E-058B2912D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11">
            <a:extLst>
              <a:ext uri="{FF2B5EF4-FFF2-40B4-BE49-F238E27FC236}">
                <a16:creationId xmlns:a16="http://schemas.microsoft.com/office/drawing/2014/main" id="{0FC5E4B3-560D-DA1B-B035-25AB865E608A}"/>
              </a:ext>
            </a:extLst>
          </p:cNvPr>
          <p:cNvGraphicFramePr>
            <a:graphicFrameLocks noGrp="1"/>
          </p:cNvGraphicFramePr>
          <p:nvPr>
            <p:extLst>
              <p:ext uri="{D42A27DB-BD31-4B8C-83A1-F6EECF244321}">
                <p14:modId xmlns:p14="http://schemas.microsoft.com/office/powerpoint/2010/main" val="2186974046"/>
              </p:ext>
            </p:extLst>
          </p:nvPr>
        </p:nvGraphicFramePr>
        <p:xfrm>
          <a:off x="46218" y="1201811"/>
          <a:ext cx="12062882" cy="4815840"/>
        </p:xfrm>
        <a:graphic>
          <a:graphicData uri="http://schemas.openxmlformats.org/drawingml/2006/table">
            <a:tbl>
              <a:tblPr firstRow="1" bandRow="1">
                <a:tableStyleId>{C083E6E3-FA7D-4D7B-A595-EF9225AFEA82}</a:tableStyleId>
              </a:tblPr>
              <a:tblGrid>
                <a:gridCol w="908490">
                  <a:extLst>
                    <a:ext uri="{9D8B030D-6E8A-4147-A177-3AD203B41FA5}">
                      <a16:colId xmlns:a16="http://schemas.microsoft.com/office/drawing/2014/main" val="1217970303"/>
                    </a:ext>
                  </a:extLst>
                </a:gridCol>
                <a:gridCol w="3069372">
                  <a:extLst>
                    <a:ext uri="{9D8B030D-6E8A-4147-A177-3AD203B41FA5}">
                      <a16:colId xmlns:a16="http://schemas.microsoft.com/office/drawing/2014/main" val="135175703"/>
                    </a:ext>
                  </a:extLst>
                </a:gridCol>
                <a:gridCol w="3755172">
                  <a:extLst>
                    <a:ext uri="{9D8B030D-6E8A-4147-A177-3AD203B41FA5}">
                      <a16:colId xmlns:a16="http://schemas.microsoft.com/office/drawing/2014/main" val="139977397"/>
                    </a:ext>
                  </a:extLst>
                </a:gridCol>
                <a:gridCol w="2061322">
                  <a:extLst>
                    <a:ext uri="{9D8B030D-6E8A-4147-A177-3AD203B41FA5}">
                      <a16:colId xmlns:a16="http://schemas.microsoft.com/office/drawing/2014/main" val="3870715526"/>
                    </a:ext>
                  </a:extLst>
                </a:gridCol>
                <a:gridCol w="2268526">
                  <a:extLst>
                    <a:ext uri="{9D8B030D-6E8A-4147-A177-3AD203B41FA5}">
                      <a16:colId xmlns:a16="http://schemas.microsoft.com/office/drawing/2014/main" val="3409549968"/>
                    </a:ext>
                  </a:extLst>
                </a:gridCol>
              </a:tblGrid>
              <a:tr h="276589">
                <a:tc>
                  <a:txBody>
                    <a:bodyPr/>
                    <a:lstStyle/>
                    <a:p>
                      <a:pPr algn="ctr"/>
                      <a:r>
                        <a:rPr lang="es-DO">
                          <a:solidFill>
                            <a:schemeClr val="bg1"/>
                          </a:solidFill>
                          <a:latin typeface="Montserrat Light"/>
                        </a:rPr>
                        <a:t>No.</a:t>
                      </a:r>
                    </a:p>
                  </a:txBody>
                  <a:tcPr>
                    <a:solidFill>
                      <a:srgbClr val="F03241"/>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F03241"/>
                    </a:solidFill>
                  </a:tcPr>
                </a:tc>
                <a:tc>
                  <a:txBody>
                    <a:bodyPr/>
                    <a:lstStyle/>
                    <a:p>
                      <a:pPr algn="ctr"/>
                      <a:r>
                        <a:rPr lang="es-DO">
                          <a:solidFill>
                            <a:schemeClr val="bg1"/>
                          </a:solidFill>
                          <a:latin typeface="Montserrat Light"/>
                        </a:rPr>
                        <a:t>Descripción</a:t>
                      </a:r>
                    </a:p>
                  </a:txBody>
                  <a:tcPr>
                    <a:solidFill>
                      <a:srgbClr val="F03241"/>
                    </a:solidFill>
                  </a:tcPr>
                </a:tc>
                <a:tc>
                  <a:txBody>
                    <a:bodyPr/>
                    <a:lstStyle/>
                    <a:p>
                      <a:pPr algn="ctr"/>
                      <a:r>
                        <a:rPr lang="es-DO">
                          <a:solidFill>
                            <a:schemeClr val="bg1"/>
                          </a:solidFill>
                          <a:latin typeface="Montserrat Light"/>
                        </a:rPr>
                        <a:t>Responsable</a:t>
                      </a:r>
                    </a:p>
                  </a:txBody>
                  <a:tcPr>
                    <a:solidFill>
                      <a:srgbClr val="F03241"/>
                    </a:solidFill>
                  </a:tcPr>
                </a:tc>
                <a:tc>
                  <a:txBody>
                    <a:bodyPr/>
                    <a:lstStyle/>
                    <a:p>
                      <a:pPr algn="ctr"/>
                      <a:r>
                        <a:rPr lang="es-DO">
                          <a:solidFill>
                            <a:schemeClr val="bg1"/>
                          </a:solidFill>
                          <a:latin typeface="Montserrat Light"/>
                        </a:rPr>
                        <a:t>Presupuesto</a:t>
                      </a:r>
                    </a:p>
                  </a:txBody>
                  <a:tcPr>
                    <a:solidFill>
                      <a:srgbClr val="F03241"/>
                    </a:solidFill>
                  </a:tcPr>
                </a:tc>
                <a:extLst>
                  <a:ext uri="{0D108BD9-81ED-4DB2-BD59-A6C34878D82A}">
                    <a16:rowId xmlns:a16="http://schemas.microsoft.com/office/drawing/2014/main" val="3925969102"/>
                  </a:ext>
                </a:extLst>
              </a:tr>
              <a:tr h="873978">
                <a:tc>
                  <a:txBody>
                    <a:bodyPr/>
                    <a:lstStyle/>
                    <a:p>
                      <a:pPr algn="ctr"/>
                      <a:r>
                        <a:rPr lang="es-DO" sz="1200">
                          <a:solidFill>
                            <a:schemeClr val="tx1"/>
                          </a:solidFill>
                          <a:latin typeface="Montserrat Light"/>
                        </a:rPr>
                        <a:t>9</a:t>
                      </a:r>
                    </a:p>
                  </a:txBody>
                  <a:tcPr>
                    <a:solidFill>
                      <a:schemeClr val="bg1">
                        <a:lumMod val="75000"/>
                        <a:alpha val="20000"/>
                      </a:schemeClr>
                    </a:solidFill>
                  </a:tcPr>
                </a:tc>
                <a:tc>
                  <a:txBody>
                    <a:bodyPr/>
                    <a:lstStyle/>
                    <a:p>
                      <a:pPr marL="0" lvl="0" algn="l" defTabSz="914400" rtl="0" eaLnBrk="1" latinLnBrk="0" hangingPunct="1">
                        <a:buNone/>
                      </a:pPr>
                      <a:r>
                        <a:rPr lang="es-DO" sz="1200" kern="1200">
                          <a:solidFill>
                            <a:schemeClr val="tx1"/>
                          </a:solidFill>
                          <a:latin typeface="Montserrat Light"/>
                          <a:ea typeface="+mn-ea"/>
                          <a:cs typeface="+mn-cs"/>
                        </a:rPr>
                        <a:t>Sistema de gestión de recursos institucionales (ERP).*</a:t>
                      </a:r>
                      <a:endParaRPr lang="es-ES" sz="1200" kern="1200">
                        <a:solidFill>
                          <a:schemeClr val="tx1"/>
                        </a:solidFill>
                        <a:latin typeface="Montserrat Light"/>
                        <a:ea typeface="+mn-ea"/>
                        <a:cs typeface="+mn-cs"/>
                      </a:endParaRPr>
                    </a:p>
                  </a:txBody>
                  <a:tcPr>
                    <a:solidFill>
                      <a:schemeClr val="bg1">
                        <a:lumMod val="75000"/>
                        <a:alpha val="20000"/>
                      </a:schemeClr>
                    </a:solidFill>
                  </a:tcPr>
                </a:tc>
                <a:tc>
                  <a:txBody>
                    <a:bodyPr/>
                    <a:lstStyle/>
                    <a:p>
                      <a:pPr lvl="0" algn="just">
                        <a:buNone/>
                      </a:pPr>
                      <a:r>
                        <a:rPr lang="es-DO" sz="1000" kern="1200">
                          <a:solidFill>
                            <a:schemeClr val="tx1"/>
                          </a:solidFill>
                          <a:latin typeface="Montserrat Light"/>
                          <a:ea typeface="+mn-ea"/>
                          <a:cs typeface="+mn-cs"/>
                        </a:rPr>
                        <a:t>Puesta en funcionamiento de un sistema gestión de recursos institucional que integre los procesos de asignación de recursos desde su planificación hasta su destino final, facilitando la comunicación interna de datos compartidos en el Consejo del Poder Judicial, la Escuela Nacional de la Judicatura y el Registro Inmobiliario.</a:t>
                      </a:r>
                    </a:p>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Incluye la implementación de los siguientes módulos:</a:t>
                      </a:r>
                      <a:endParaRPr lang="es-DO" sz="1000" kern="120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 Gestión Humana y Nómina.</a:t>
                      </a:r>
                      <a:endParaRPr lang="es-DO" sz="1000" kern="120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 Finanzas, Activos Fijos y Presupuesto.</a:t>
                      </a:r>
                      <a:endParaRPr lang="es-DO" sz="1000" kern="120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 Auditoría, Compras, Inventarios y Mantenimiento.</a:t>
                      </a:r>
                      <a:endParaRPr lang="es-DO" sz="1000" kern="1200">
                        <a:solidFill>
                          <a:schemeClr val="tx1"/>
                        </a:solidFill>
                        <a:latin typeface="Montserrat Light"/>
                        <a:ea typeface="+mn-ea"/>
                        <a:cs typeface="+mn-cs"/>
                      </a:endParaRPr>
                    </a:p>
                    <a:p>
                      <a:pPr lvl="0" algn="just">
                        <a:lnSpc>
                          <a:spcPct val="100000"/>
                        </a:lnSpc>
                        <a:spcBef>
                          <a:spcPts val="0"/>
                        </a:spcBef>
                        <a:spcAft>
                          <a:spcPts val="0"/>
                        </a:spcAft>
                        <a:buNone/>
                      </a:pPr>
                      <a:r>
                        <a:rPr lang="es-DO" sz="1000" kern="1200" noProof="0">
                          <a:solidFill>
                            <a:schemeClr val="tx1"/>
                          </a:solidFill>
                          <a:latin typeface="Montserrat Light"/>
                          <a:ea typeface="+mn-ea"/>
                          <a:cs typeface="+mn-cs"/>
                        </a:rPr>
                        <a:t>- Planificación.</a:t>
                      </a:r>
                      <a:endParaRPr lang="es-DO" sz="1000" kern="1200">
                        <a:solidFill>
                          <a:schemeClr val="tx1"/>
                        </a:solidFill>
                        <a:latin typeface="Montserrat Light"/>
                        <a:ea typeface="+mn-ea"/>
                        <a:cs typeface="+mn-cs"/>
                      </a:endParaRPr>
                    </a:p>
                    <a:p>
                      <a:pPr lvl="0" algn="just">
                        <a:buNone/>
                      </a:pPr>
                      <a:r>
                        <a:rPr lang="es-DO" sz="1000" kern="1200">
                          <a:solidFill>
                            <a:schemeClr val="tx1"/>
                          </a:solidFill>
                          <a:latin typeface="Montserrat Light"/>
                          <a:ea typeface="+mn-ea"/>
                          <a:cs typeface="+mn-cs"/>
                        </a:rPr>
                        <a:t>Implica la adecuación de los procesos administrativos de gestión de los recursos del Poder Judicial a dicha solución tecnológica. </a:t>
                      </a:r>
                    </a:p>
                  </a:txBody>
                  <a:tcPr>
                    <a:solidFill>
                      <a:schemeClr val="bg1">
                        <a:lumMod val="75000"/>
                        <a:alpha val="20000"/>
                      </a:schemeClr>
                    </a:solidFill>
                  </a:tcPr>
                </a:tc>
                <a:tc>
                  <a:txBody>
                    <a:bodyPr/>
                    <a:lstStyle/>
                    <a:p>
                      <a:pPr lvl="0" algn="ctr">
                        <a:buNone/>
                      </a:pPr>
                      <a:r>
                        <a:rPr lang="es-DO" sz="1200">
                          <a:latin typeface="Montserrat Light"/>
                        </a:rPr>
                        <a:t>Dirección Financiera </a:t>
                      </a:r>
                      <a:endParaRPr lang="es-ES"/>
                    </a:p>
                  </a:txBody>
                  <a:tcPr>
                    <a:solidFill>
                      <a:schemeClr val="bg1">
                        <a:lumMod val="75000"/>
                        <a:alpha val="20000"/>
                      </a:schemeClr>
                    </a:solidFill>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a:t>
                      </a:r>
                      <a:endParaRPr lang="es-DO" sz="1200">
                        <a:solidFill>
                          <a:schemeClr val="tx1"/>
                        </a:solidFill>
                        <a:latin typeface="Montserrat Light"/>
                      </a:endParaRPr>
                    </a:p>
                  </a:txBody>
                  <a:tcPr>
                    <a:solidFill>
                      <a:schemeClr val="bg1">
                        <a:lumMod val="75000"/>
                        <a:alpha val="20000"/>
                      </a:schemeClr>
                    </a:solidFill>
                  </a:tcPr>
                </a:tc>
                <a:extLst>
                  <a:ext uri="{0D108BD9-81ED-4DB2-BD59-A6C34878D82A}">
                    <a16:rowId xmlns:a16="http://schemas.microsoft.com/office/drawing/2014/main" val="3725626573"/>
                  </a:ext>
                </a:extLst>
              </a:tr>
              <a:tr h="873978">
                <a:tc>
                  <a:txBody>
                    <a:bodyPr/>
                    <a:lstStyle/>
                    <a:p>
                      <a:pPr algn="ctr"/>
                      <a:r>
                        <a:rPr lang="es-ES" sz="1200">
                          <a:solidFill>
                            <a:schemeClr val="tx1"/>
                          </a:solidFill>
                          <a:latin typeface="Montserrat Light"/>
                        </a:rPr>
                        <a:t>10</a:t>
                      </a:r>
                      <a:endParaRPr lang="es-DO" sz="1200">
                        <a:solidFill>
                          <a:schemeClr val="tx1"/>
                        </a:solidFill>
                        <a:latin typeface="Montserrat Light"/>
                      </a:endParaRPr>
                    </a:p>
                  </a:txBody>
                  <a:tcPr/>
                </a:tc>
                <a:tc>
                  <a:txBody>
                    <a:bodyPr/>
                    <a:lstStyle/>
                    <a:p>
                      <a:pPr marL="0" lvl="0" algn="l" defTabSz="914400" rtl="0" eaLnBrk="1" latinLnBrk="0" hangingPunct="1">
                        <a:buNone/>
                      </a:pPr>
                      <a:r>
                        <a:rPr lang="es-ES" sz="1200" kern="1200">
                          <a:solidFill>
                            <a:schemeClr val="tx1"/>
                          </a:solidFill>
                          <a:latin typeface="Montserrat Light"/>
                          <a:ea typeface="+mn-ea"/>
                          <a:cs typeface="+mn-cs"/>
                        </a:rPr>
                        <a:t>Optimización del Sistema de Gestión de Casos</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a:ln>
                            <a:noFill/>
                          </a:ln>
                          <a:solidFill>
                            <a:prstClr val="black"/>
                          </a:solidFill>
                          <a:effectLst/>
                          <a:uLnTx/>
                          <a:uFillTx/>
                          <a:latin typeface="Montserrat Light"/>
                          <a:ea typeface="+mn-ea"/>
                          <a:cs typeface="+mn-cs"/>
                        </a:rPr>
                        <a:t>           [Proyecto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a:ln>
                            <a:noFill/>
                          </a:ln>
                          <a:solidFill>
                            <a:prstClr val="black"/>
                          </a:solidFill>
                          <a:effectLst/>
                          <a:uLnTx/>
                          <a:uFillTx/>
                          <a:latin typeface="Montserrat Light"/>
                          <a:ea typeface="+mn-ea"/>
                          <a:cs typeface="+mn-cs"/>
                        </a:rPr>
                        <a:t>              Transformación Digital]</a:t>
                      </a:r>
                      <a:endParaRPr lang="es-ES" sz="1200" b="1" kern="1200">
                        <a:solidFill>
                          <a:schemeClr val="tx1"/>
                        </a:solidFill>
                        <a:latin typeface="Montserrat Light"/>
                        <a:ea typeface="+mn-ea"/>
                        <a:cs typeface="+mn-cs"/>
                      </a:endParaRPr>
                    </a:p>
                  </a:txBody>
                  <a:tcPr/>
                </a:tc>
                <a:tc>
                  <a:txBody>
                    <a:bodyPr/>
                    <a:lstStyle/>
                    <a:p>
                      <a:pPr lvl="0" algn="just">
                        <a:buNone/>
                      </a:pPr>
                      <a:r>
                        <a:rPr lang="es-ES" sz="1000" kern="1200">
                          <a:solidFill>
                            <a:schemeClr val="tx1"/>
                          </a:solidFill>
                          <a:latin typeface="Montserrat Light"/>
                          <a:ea typeface="+mn-ea"/>
                          <a:cs typeface="+mn-cs"/>
                        </a:rPr>
                        <a:t>Intervención estratégica del Sistema de Gestión de Casos para modernizar la operación judicial mediante automatización inteligente, enfoque centrado en el usuario y mayor interoperabilidad. Esta evolución incorpora nuevas capacidades funcionales, analíticas y documentales que fortalecen la eficiencia, la transparencia y la calidad del expediente digital. La iniciativa se apoya en dos hitos clave: </a:t>
                      </a:r>
                      <a:r>
                        <a:rPr lang="es-ES" sz="1000" b="1" kern="1200">
                          <a:solidFill>
                            <a:schemeClr val="tx1"/>
                          </a:solidFill>
                          <a:latin typeface="Montserrat Light"/>
                          <a:ea typeface="+mn-ea"/>
                          <a:cs typeface="+mn-cs"/>
                        </a:rPr>
                        <a:t>la implementación de APIs Públicos del Poder Judicial para la interoperabilidad institucional y la incorporación de optimizaciones basadas en Inteligencia Artificial</a:t>
                      </a:r>
                      <a:r>
                        <a:rPr lang="es-ES" sz="1000" kern="1200">
                          <a:solidFill>
                            <a:schemeClr val="tx1"/>
                          </a:solidFill>
                          <a:latin typeface="Montserrat Light"/>
                          <a:ea typeface="+mn-ea"/>
                          <a:cs typeface="+mn-cs"/>
                        </a:rPr>
                        <a:t> en procesos críticos del sistema, mejorando la gestión, la trazabilidad y la toma de decisiones judiciales.</a:t>
                      </a:r>
                      <a:endParaRPr lang="es-DO" sz="1000" kern="1200">
                        <a:solidFill>
                          <a:schemeClr val="tx1"/>
                        </a:solidFill>
                        <a:latin typeface="Montserrat Light"/>
                        <a:ea typeface="+mn-ea"/>
                        <a:cs typeface="+mn-cs"/>
                      </a:endParaRPr>
                    </a:p>
                  </a:txBody>
                  <a:tcPr/>
                </a:tc>
                <a:tc>
                  <a:txBody>
                    <a:bodyPr/>
                    <a:lstStyle/>
                    <a:p>
                      <a:pPr marL="0" lvl="0" algn="ctr" defTabSz="914400" rtl="0" eaLnBrk="1" latinLnBrk="0" hangingPunct="1">
                        <a:buNone/>
                      </a:pPr>
                      <a:r>
                        <a:rPr lang="es-ES" sz="1200" kern="1200">
                          <a:solidFill>
                            <a:schemeClr val="tx1"/>
                          </a:solidFill>
                          <a:latin typeface="Montserrat Light"/>
                          <a:ea typeface="+mn-ea"/>
                          <a:cs typeface="+mn-cs"/>
                        </a:rPr>
                        <a:t>Dirección de Tecnología</a:t>
                      </a:r>
                    </a:p>
                  </a:txBody>
                  <a:tcPr/>
                </a:tc>
                <a:tc>
                  <a:txBody>
                    <a:bodyPr/>
                    <a:lstStyle/>
                    <a:p>
                      <a:pPr lvl="0" algn="r">
                        <a:buNone/>
                      </a:pPr>
                      <a:r>
                        <a:rPr lang="es-ES" sz="1200">
                          <a:solidFill>
                            <a:schemeClr val="tx1"/>
                          </a:solidFill>
                          <a:latin typeface="Montserrat Light"/>
                        </a:rPr>
                        <a:t>RD$58,560,363.19</a:t>
                      </a:r>
                      <a:endParaRPr lang="es-DO" sz="1200">
                        <a:solidFill>
                          <a:schemeClr val="tx1"/>
                        </a:solidFill>
                        <a:latin typeface="Montserrat Light"/>
                      </a:endParaRPr>
                    </a:p>
                  </a:txBody>
                  <a:tcPr/>
                </a:tc>
                <a:extLst>
                  <a:ext uri="{0D108BD9-81ED-4DB2-BD59-A6C34878D82A}">
                    <a16:rowId xmlns:a16="http://schemas.microsoft.com/office/drawing/2014/main" val="1296891547"/>
                  </a:ext>
                </a:extLst>
              </a:tr>
            </a:tbl>
          </a:graphicData>
        </a:graphic>
      </p:graphicFrame>
      <p:sp>
        <p:nvSpPr>
          <p:cNvPr id="13" name="CuadroTexto 12">
            <a:extLst>
              <a:ext uri="{FF2B5EF4-FFF2-40B4-BE49-F238E27FC236}">
                <a16:creationId xmlns:a16="http://schemas.microsoft.com/office/drawing/2014/main" id="{210DFDD5-E36E-FFEE-5AE7-B54303157D75}"/>
              </a:ext>
            </a:extLst>
          </p:cNvPr>
          <p:cNvSpPr txBox="1"/>
          <p:nvPr/>
        </p:nvSpPr>
        <p:spPr>
          <a:xfrm>
            <a:off x="9011300" y="6550223"/>
            <a:ext cx="3180700" cy="307777"/>
          </a:xfrm>
          <a:prstGeom prst="rect">
            <a:avLst/>
          </a:prstGeom>
          <a:noFill/>
        </p:spPr>
        <p:txBody>
          <a:bodyPr wrap="square">
            <a:spAutoFit/>
          </a:bodyPr>
          <a:lstStyle/>
          <a:p>
            <a:pPr algn="r"/>
            <a:r>
              <a:rPr lang="es-DO" sz="1400" i="1">
                <a:solidFill>
                  <a:srgbClr val="204CC5"/>
                </a:solidFill>
              </a:rPr>
              <a:t>*Proyecto de arrastre de años anteriores</a:t>
            </a:r>
          </a:p>
        </p:txBody>
      </p:sp>
      <p:pic>
        <p:nvPicPr>
          <p:cNvPr id="2" name="Picture 6">
            <a:extLst>
              <a:ext uri="{FF2B5EF4-FFF2-40B4-BE49-F238E27FC236}">
                <a16:creationId xmlns:a16="http://schemas.microsoft.com/office/drawing/2014/main" id="{569A008C-9E0F-DB4A-D632-7698525629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
        <p:nvSpPr>
          <p:cNvPr id="5" name="CuadroTexto 4">
            <a:extLst>
              <a:ext uri="{FF2B5EF4-FFF2-40B4-BE49-F238E27FC236}">
                <a16:creationId xmlns:a16="http://schemas.microsoft.com/office/drawing/2014/main" id="{8CE2D93B-4E87-B7CF-DCEE-1EE27F10EA36}"/>
              </a:ext>
            </a:extLst>
          </p:cNvPr>
          <p:cNvSpPr txBox="1"/>
          <p:nvPr/>
        </p:nvSpPr>
        <p:spPr>
          <a:xfrm>
            <a:off x="1931914" y="219695"/>
            <a:ext cx="3194319" cy="523220"/>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t>
            </a:r>
            <a:r>
              <a:rPr lang="es-ES" sz="2800" b="1">
                <a:solidFill>
                  <a:schemeClr val="tx1">
                    <a:lumMod val="75000"/>
                    <a:lumOff val="25000"/>
                  </a:schemeClr>
                </a:solidFill>
                <a:latin typeface="Montserrat" panose="00000500000000000000" pitchFamily="2" charset="0"/>
                <a:ea typeface="HGSMinchoE" panose="020B0400000000000000" pitchFamily="18" charset="-128"/>
              </a:rPr>
              <a:t>Á</a:t>
            </a:r>
            <a:r>
              <a:rPr lang="es-ES" sz="2400" b="1">
                <a:solidFill>
                  <a:schemeClr val="tx1">
                    <a:lumMod val="75000"/>
                    <a:lumOff val="25000"/>
                  </a:schemeClr>
                </a:solidFill>
                <a:latin typeface="Montserrat" panose="00000500000000000000" pitchFamily="2" charset="0"/>
                <a:ea typeface="HGSMinchoE" panose="020B0400000000000000" pitchFamily="18" charset="-128"/>
              </a:rPr>
              <a:t>GIL</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8" name="Picture 2">
            <a:extLst>
              <a:ext uri="{FF2B5EF4-FFF2-40B4-BE49-F238E27FC236}">
                <a16:creationId xmlns:a16="http://schemas.microsoft.com/office/drawing/2014/main" id="{CAA918DC-9C79-2A16-9244-2BDEF1EC5C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89" t="7052" r="3283" b="4280"/>
          <a:stretch/>
        </p:blipFill>
        <p:spPr bwMode="auto">
          <a:xfrm>
            <a:off x="1062069" y="172070"/>
            <a:ext cx="791222" cy="777017"/>
          </a:xfrm>
          <a:prstGeom prst="round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3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EF8DF5-0E43-ABD2-EEB8-F76063DDB74E}"/>
              </a:ext>
            </a:extLst>
          </p:cNvPr>
          <p:cNvSpPr txBox="1"/>
          <p:nvPr/>
        </p:nvSpPr>
        <p:spPr>
          <a:xfrm>
            <a:off x="6065520" y="6550223"/>
            <a:ext cx="6126480" cy="307777"/>
          </a:xfrm>
          <a:prstGeom prst="rect">
            <a:avLst/>
          </a:prstGeom>
          <a:noFill/>
        </p:spPr>
        <p:txBody>
          <a:bodyPr wrap="square">
            <a:spAutoFit/>
          </a:bodyPr>
          <a:lstStyle/>
          <a:p>
            <a:pPr algn="r"/>
            <a:r>
              <a:rPr lang="es-DO" sz="1400" i="1">
                <a:solidFill>
                  <a:srgbClr val="204CC5"/>
                </a:solidFill>
              </a:rPr>
              <a:t>*Proyecto de arrastre de años anteriores</a:t>
            </a:r>
          </a:p>
        </p:txBody>
      </p:sp>
      <p:graphicFrame>
        <p:nvGraphicFramePr>
          <p:cNvPr id="14" name="Tabla 11">
            <a:extLst>
              <a:ext uri="{FF2B5EF4-FFF2-40B4-BE49-F238E27FC236}">
                <a16:creationId xmlns:a16="http://schemas.microsoft.com/office/drawing/2014/main" id="{F02BBF96-D47E-D38E-0800-7309C7F28578}"/>
              </a:ext>
            </a:extLst>
          </p:cNvPr>
          <p:cNvGraphicFramePr>
            <a:graphicFrameLocks noGrp="1"/>
          </p:cNvGraphicFramePr>
          <p:nvPr>
            <p:extLst>
              <p:ext uri="{D42A27DB-BD31-4B8C-83A1-F6EECF244321}">
                <p14:modId xmlns:p14="http://schemas.microsoft.com/office/powerpoint/2010/main" val="1780184133"/>
              </p:ext>
            </p:extLst>
          </p:nvPr>
        </p:nvGraphicFramePr>
        <p:xfrm>
          <a:off x="116917" y="1343051"/>
          <a:ext cx="11960783" cy="5217160"/>
        </p:xfrm>
        <a:graphic>
          <a:graphicData uri="http://schemas.openxmlformats.org/drawingml/2006/table">
            <a:tbl>
              <a:tblPr firstRow="1" bandRow="1">
                <a:tableStyleId>{C083E6E3-FA7D-4D7B-A595-EF9225AFEA82}</a:tableStyleId>
              </a:tblPr>
              <a:tblGrid>
                <a:gridCol w="945785">
                  <a:extLst>
                    <a:ext uri="{9D8B030D-6E8A-4147-A177-3AD203B41FA5}">
                      <a16:colId xmlns:a16="http://schemas.microsoft.com/office/drawing/2014/main" val="1217970303"/>
                    </a:ext>
                  </a:extLst>
                </a:gridCol>
                <a:gridCol w="3285602">
                  <a:extLst>
                    <a:ext uri="{9D8B030D-6E8A-4147-A177-3AD203B41FA5}">
                      <a16:colId xmlns:a16="http://schemas.microsoft.com/office/drawing/2014/main" val="135175703"/>
                    </a:ext>
                  </a:extLst>
                </a:gridCol>
                <a:gridCol w="3737799">
                  <a:extLst>
                    <a:ext uri="{9D8B030D-6E8A-4147-A177-3AD203B41FA5}">
                      <a16:colId xmlns:a16="http://schemas.microsoft.com/office/drawing/2014/main" val="139977397"/>
                    </a:ext>
                  </a:extLst>
                </a:gridCol>
                <a:gridCol w="2227242">
                  <a:extLst>
                    <a:ext uri="{9D8B030D-6E8A-4147-A177-3AD203B41FA5}">
                      <a16:colId xmlns:a16="http://schemas.microsoft.com/office/drawing/2014/main" val="3870715526"/>
                    </a:ext>
                  </a:extLst>
                </a:gridCol>
                <a:gridCol w="1764355">
                  <a:extLst>
                    <a:ext uri="{9D8B030D-6E8A-4147-A177-3AD203B41FA5}">
                      <a16:colId xmlns:a16="http://schemas.microsoft.com/office/drawing/2014/main" val="3409549968"/>
                    </a:ext>
                  </a:extLst>
                </a:gridCol>
              </a:tblGrid>
              <a:tr h="370840">
                <a:tc>
                  <a:txBody>
                    <a:bodyPr/>
                    <a:lstStyle/>
                    <a:p>
                      <a:pPr algn="ctr"/>
                      <a:r>
                        <a:rPr lang="es-DO">
                          <a:solidFill>
                            <a:schemeClr val="bg1"/>
                          </a:solidFill>
                          <a:latin typeface="Montserrat Light"/>
                        </a:rPr>
                        <a:t>No.</a:t>
                      </a:r>
                    </a:p>
                  </a:txBody>
                  <a:tcPr>
                    <a:solidFill>
                      <a:srgbClr val="204CC5"/>
                    </a:solidFill>
                  </a:tcPr>
                </a:tc>
                <a:tc>
                  <a:txBody>
                    <a:bodyPr/>
                    <a:lstStyle/>
                    <a:p>
                      <a:pPr algn="ctr"/>
                      <a:r>
                        <a:rPr lang="es-DO">
                          <a:solidFill>
                            <a:schemeClr val="bg1"/>
                          </a:solidFill>
                          <a:latin typeface="Montserrat Light"/>
                        </a:rPr>
                        <a:t>Nombre </a:t>
                      </a:r>
                      <a:endParaRPr lang="es-DO">
                        <a:solidFill>
                          <a:schemeClr val="bg1"/>
                        </a:solidFill>
                        <a:latin typeface="Montserrat Light" panose="00000400000000000000" pitchFamily="2" charset="0"/>
                      </a:endParaRPr>
                    </a:p>
                  </a:txBody>
                  <a:tcPr>
                    <a:solidFill>
                      <a:srgbClr val="204CC5"/>
                    </a:solidFill>
                  </a:tcPr>
                </a:tc>
                <a:tc>
                  <a:txBody>
                    <a:bodyPr/>
                    <a:lstStyle/>
                    <a:p>
                      <a:pPr algn="ctr"/>
                      <a:r>
                        <a:rPr lang="es-DO">
                          <a:solidFill>
                            <a:schemeClr val="bg1"/>
                          </a:solidFill>
                          <a:latin typeface="Montserrat Light"/>
                        </a:rPr>
                        <a:t>Descripción</a:t>
                      </a:r>
                    </a:p>
                  </a:txBody>
                  <a:tcPr>
                    <a:solidFill>
                      <a:srgbClr val="204CC5"/>
                    </a:solidFill>
                  </a:tcPr>
                </a:tc>
                <a:tc>
                  <a:txBody>
                    <a:bodyPr/>
                    <a:lstStyle/>
                    <a:p>
                      <a:pPr algn="ctr"/>
                      <a:r>
                        <a:rPr lang="es-DO">
                          <a:solidFill>
                            <a:schemeClr val="bg1"/>
                          </a:solidFill>
                          <a:latin typeface="Montserrat Light"/>
                        </a:rPr>
                        <a:t>Responsable</a:t>
                      </a:r>
                    </a:p>
                  </a:txBody>
                  <a:tcPr>
                    <a:solidFill>
                      <a:srgbClr val="204CC5"/>
                    </a:solidFill>
                  </a:tcPr>
                </a:tc>
                <a:tc>
                  <a:txBody>
                    <a:bodyPr/>
                    <a:lstStyle/>
                    <a:p>
                      <a:pPr algn="ctr"/>
                      <a:r>
                        <a:rPr lang="es-DO">
                          <a:solidFill>
                            <a:schemeClr val="bg1"/>
                          </a:solidFill>
                          <a:latin typeface="Montserrat Light"/>
                        </a:rPr>
                        <a:t>Presupuesto</a:t>
                      </a:r>
                    </a:p>
                  </a:txBody>
                  <a:tcPr>
                    <a:solidFill>
                      <a:srgbClr val="204CC5"/>
                    </a:solidFill>
                  </a:tcPr>
                </a:tc>
                <a:extLst>
                  <a:ext uri="{0D108BD9-81ED-4DB2-BD59-A6C34878D82A}">
                    <a16:rowId xmlns:a16="http://schemas.microsoft.com/office/drawing/2014/main" val="3925969102"/>
                  </a:ext>
                </a:extLst>
              </a:tr>
              <a:tr h="370839">
                <a:tc>
                  <a:txBody>
                    <a:bodyPr/>
                    <a:lstStyle/>
                    <a:p>
                      <a:pPr lvl="0" algn="ctr">
                        <a:buNone/>
                      </a:pPr>
                      <a:r>
                        <a:rPr lang="es-MX" sz="1200">
                          <a:solidFill>
                            <a:schemeClr val="tx1"/>
                          </a:solidFill>
                          <a:latin typeface="Montserrat Light"/>
                        </a:rPr>
                        <a:t>11</a:t>
                      </a:r>
                    </a:p>
                  </a:txBody>
                  <a:tcPr>
                    <a:solidFill>
                      <a:schemeClr val="bg1">
                        <a:lumMod val="75000"/>
                        <a:alpha val="20000"/>
                      </a:schemeClr>
                    </a:solidFill>
                  </a:tcPr>
                </a:tc>
                <a:tc>
                  <a:txBody>
                    <a:bodyPr/>
                    <a:lstStyle/>
                    <a:p>
                      <a:pPr lvl="0">
                        <a:buNone/>
                      </a:pPr>
                      <a:r>
                        <a:rPr lang="es-ES" sz="1200">
                          <a:solidFill>
                            <a:schemeClr val="tx1"/>
                          </a:solidFill>
                          <a:latin typeface="Montserrat Light"/>
                        </a:rPr>
                        <a:t>Fortalecimiento Integral de la Atención a Usuarios (as)</a:t>
                      </a:r>
                      <a:endParaRPr lang="es-ES">
                        <a:solidFill>
                          <a:schemeClr val="tx1"/>
                        </a:solidFill>
                      </a:endParaRPr>
                    </a:p>
                  </a:txBody>
                  <a:tcPr>
                    <a:solidFill>
                      <a:schemeClr val="bg1">
                        <a:lumMod val="75000"/>
                        <a:alpha val="20000"/>
                      </a:schemeClr>
                    </a:solidFill>
                  </a:tcPr>
                </a:tc>
                <a:tc>
                  <a:txBody>
                    <a:bodyPr/>
                    <a:lstStyle/>
                    <a:p>
                      <a:pPr lvl="0" algn="just" rtl="0">
                        <a:buNone/>
                      </a:pPr>
                      <a:r>
                        <a:rPr lang="es-DO" sz="1000" kern="1200" noProof="0">
                          <a:solidFill>
                            <a:schemeClr val="tx1"/>
                          </a:solidFill>
                          <a:latin typeface="Montserrat Light"/>
                          <a:ea typeface="+mn-ea"/>
                          <a:cs typeface="+mn-cs"/>
                        </a:rPr>
                        <a:t>Fortalecer la atención a los usuarios, optimizando los procesos, herramientas y servicios de interacción, con el fin de mejorar la experiencia, eficiencia y satisfacción de los ciudadanos.</a:t>
                      </a:r>
                      <a:r>
                        <a:rPr lang="es-419" sz="1000" kern="1200" noProof="0">
                          <a:solidFill>
                            <a:schemeClr val="tx1"/>
                          </a:solidFill>
                          <a:latin typeface="Montserrat Light"/>
                          <a:ea typeface="+mn-ea"/>
                          <a:cs typeface="+mn-cs"/>
                        </a:rPr>
                        <a:t> la modernización de los servicios, la digitalización de trámites, la ampliación de canales de contacto, la creación de capacidades internas la formación de los usuarios en el uso de Acceso Digital y la estandarización de procesos.</a:t>
                      </a:r>
                      <a:endParaRPr lang="es-DO" sz="1000" kern="1200">
                        <a:solidFill>
                          <a:schemeClr val="tx1"/>
                        </a:solidFill>
                        <a:latin typeface="Montserrat Light"/>
                        <a:ea typeface="+mn-ea"/>
                        <a:cs typeface="+mn-cs"/>
                      </a:endParaRPr>
                    </a:p>
                  </a:txBody>
                  <a:tcPr>
                    <a:solidFill>
                      <a:schemeClr val="bg1">
                        <a:lumMod val="75000"/>
                        <a:alpha val="20000"/>
                      </a:schemeClr>
                    </a:solidFill>
                  </a:tcPr>
                </a:tc>
                <a:tc>
                  <a:txBody>
                    <a:bodyPr/>
                    <a:lstStyle/>
                    <a:p>
                      <a:pPr algn="ctr"/>
                      <a:r>
                        <a:rPr lang="es-DO" sz="1200">
                          <a:solidFill>
                            <a:schemeClr val="tx1"/>
                          </a:solidFill>
                          <a:latin typeface="Montserrat Light" panose="00000400000000000000" pitchFamily="2" charset="0"/>
                        </a:rPr>
                        <a:t>Dirección del Servicio Judicial y Operaciones​</a:t>
                      </a:r>
                      <a:endParaRPr lang="es-ES" sz="1200">
                        <a:solidFill>
                          <a:schemeClr val="tx1"/>
                        </a:solidFill>
                        <a:latin typeface="Montserrat Light" panose="00000400000000000000" pitchFamily="2" charset="0"/>
                      </a:endParaRPr>
                    </a:p>
                  </a:txBody>
                  <a:tcPr>
                    <a:solidFill>
                      <a:schemeClr val="bg1">
                        <a:lumMod val="75000"/>
                        <a:alpha val="20000"/>
                      </a:schemeClr>
                    </a:solidFill>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RD$5,200,000.00</a:t>
                      </a:r>
                      <a:endParaRPr lang="es-ES"/>
                    </a:p>
                  </a:txBody>
                  <a:tcPr>
                    <a:solidFill>
                      <a:schemeClr val="bg1">
                        <a:lumMod val="75000"/>
                        <a:alpha val="20000"/>
                      </a:schemeClr>
                    </a:solidFill>
                  </a:tcPr>
                </a:tc>
                <a:extLst>
                  <a:ext uri="{0D108BD9-81ED-4DB2-BD59-A6C34878D82A}">
                    <a16:rowId xmlns:a16="http://schemas.microsoft.com/office/drawing/2014/main" val="3296309177"/>
                  </a:ext>
                </a:extLst>
              </a:tr>
              <a:tr h="370839">
                <a:tc>
                  <a:txBody>
                    <a:bodyPr/>
                    <a:lstStyle/>
                    <a:p>
                      <a:pPr lvl="0" algn="ctr">
                        <a:buNone/>
                      </a:pPr>
                      <a:endParaRPr lang="es-MX" sz="1200">
                        <a:solidFill>
                          <a:schemeClr val="tx1"/>
                        </a:solidFill>
                        <a:latin typeface="Montserrat Light"/>
                      </a:endParaRPr>
                    </a:p>
                    <a:p>
                      <a:pPr lvl="0" algn="ctr">
                        <a:buNone/>
                      </a:pPr>
                      <a:endParaRPr lang="es-MX" sz="1200">
                        <a:solidFill>
                          <a:schemeClr val="tx1"/>
                        </a:solidFill>
                        <a:latin typeface="Montserrat Light"/>
                      </a:endParaRPr>
                    </a:p>
                    <a:p>
                      <a:pPr lvl="0" algn="ctr">
                        <a:buNone/>
                      </a:pPr>
                      <a:endParaRPr lang="es-MX" sz="1200">
                        <a:solidFill>
                          <a:schemeClr val="tx1"/>
                        </a:solidFill>
                        <a:latin typeface="Montserrat Light"/>
                      </a:endParaRPr>
                    </a:p>
                    <a:p>
                      <a:pPr lvl="0" algn="ctr">
                        <a:buNone/>
                      </a:pPr>
                      <a:r>
                        <a:rPr lang="es-MX" sz="1200">
                          <a:solidFill>
                            <a:schemeClr val="tx1"/>
                          </a:solidFill>
                          <a:latin typeface="Montserrat Light"/>
                        </a:rPr>
                        <a:t>12</a:t>
                      </a:r>
                    </a:p>
                    <a:p>
                      <a:pPr lvl="0" algn="ctr">
                        <a:buNone/>
                      </a:pPr>
                      <a:endParaRPr lang="es-MX" sz="1200">
                        <a:solidFill>
                          <a:schemeClr val="tx1"/>
                        </a:solidFill>
                        <a:latin typeface="Montserrat Light"/>
                      </a:endParaRPr>
                    </a:p>
                    <a:p>
                      <a:pPr lvl="0" algn="ctr">
                        <a:buNone/>
                      </a:pPr>
                      <a:endParaRPr lang="es-MX" sz="1200">
                        <a:solidFill>
                          <a:schemeClr val="tx1"/>
                        </a:solidFill>
                        <a:latin typeface="Montserrat Light"/>
                      </a:endParaRPr>
                    </a:p>
                  </a:txBody>
                  <a:tcPr/>
                </a:tc>
                <a:tc>
                  <a:txBody>
                    <a:bodyPr/>
                    <a:lstStyle/>
                    <a:p>
                      <a:pPr marL="0" marR="0" lvl="0" indent="0" algn="l" rtl="0">
                        <a:lnSpc>
                          <a:spcPct val="100000"/>
                        </a:lnSpc>
                        <a:spcBef>
                          <a:spcPts val="0"/>
                        </a:spcBef>
                        <a:spcAft>
                          <a:spcPts val="0"/>
                        </a:spcAft>
                        <a:buClrTx/>
                        <a:buSzTx/>
                        <a:buFontTx/>
                        <a:buNone/>
                        <a:tabLst>
                          <a:tab pos="84138" algn="l"/>
                        </a:tabLst>
                      </a:pPr>
                      <a:r>
                        <a:rPr lang="es-419" sz="1200" kern="1200" noProof="0">
                          <a:solidFill>
                            <a:schemeClr val="tx1"/>
                          </a:solidFill>
                          <a:latin typeface="Montserrat Light"/>
                          <a:ea typeface="+mn-ea"/>
                          <a:cs typeface="+mn-cs"/>
                        </a:rPr>
                        <a:t>Reingeniería y Optimización del Portal de Acceso y Servicios Digitales</a:t>
                      </a:r>
                    </a:p>
                    <a:p>
                      <a:pPr marL="0" marR="0" lvl="0" indent="0" algn="l" rtl="0">
                        <a:lnSpc>
                          <a:spcPct val="100000"/>
                        </a:lnSpc>
                        <a:spcBef>
                          <a:spcPts val="0"/>
                        </a:spcBef>
                        <a:spcAft>
                          <a:spcPts val="0"/>
                        </a:spcAft>
                        <a:buClrTx/>
                        <a:buSzTx/>
                        <a:buFontTx/>
                        <a:buNone/>
                        <a:tabLst>
                          <a:tab pos="84138" algn="l"/>
                        </a:tabLst>
                      </a:pPr>
                      <a:r>
                        <a:rPr kumimoji="0" lang="es-ES" sz="1050" b="1" i="0" u="none" strike="noStrike" kern="1200" cap="none" spc="0" normalizeH="0" baseline="0" noProof="0">
                          <a:ln>
                            <a:noFill/>
                          </a:ln>
                          <a:solidFill>
                            <a:prstClr val="black"/>
                          </a:solidFill>
                          <a:effectLst/>
                          <a:uLnTx/>
                          <a:uFillTx/>
                          <a:latin typeface="Montserrat Light"/>
                          <a:ea typeface="+mn-ea"/>
                          <a:cs typeface="+mn-cs"/>
                        </a:rPr>
                        <a:t>          [Proyecto del Programa de </a:t>
                      </a:r>
                    </a:p>
                    <a:p>
                      <a:pPr marL="0" marR="0" lvl="0" indent="0" algn="l" defTabSz="914400" rtl="0" eaLnBrk="1" fontAlgn="auto" latinLnBrk="0" hangingPunct="1">
                        <a:lnSpc>
                          <a:spcPct val="100000"/>
                        </a:lnSpc>
                        <a:spcBef>
                          <a:spcPts val="0"/>
                        </a:spcBef>
                        <a:spcAft>
                          <a:spcPts val="0"/>
                        </a:spcAft>
                        <a:buClrTx/>
                        <a:buSzTx/>
                        <a:buFontTx/>
                        <a:buNone/>
                        <a:tabLst>
                          <a:tab pos="84138" algn="l"/>
                        </a:tabLst>
                        <a:defRPr/>
                      </a:pPr>
                      <a:r>
                        <a:rPr kumimoji="0" lang="es-ES" sz="1050" b="1" i="0" u="none" strike="noStrike" kern="1200" cap="none" spc="0" normalizeH="0" baseline="0" noProof="0">
                          <a:ln>
                            <a:noFill/>
                          </a:ln>
                          <a:solidFill>
                            <a:prstClr val="black"/>
                          </a:solidFill>
                          <a:effectLst/>
                          <a:uLnTx/>
                          <a:uFillTx/>
                          <a:latin typeface="Montserrat Light"/>
                          <a:ea typeface="+mn-ea"/>
                          <a:cs typeface="+mn-cs"/>
                        </a:rPr>
                        <a:t>              Transformación Digital]</a:t>
                      </a:r>
                      <a:endParaRPr lang="es-ES" sz="1200">
                        <a:latin typeface="Montserrat Light"/>
                      </a:endParaRPr>
                    </a:p>
                    <a:p>
                      <a:pPr marL="0" marR="0" lvl="0" indent="0" algn="l" rtl="0">
                        <a:lnSpc>
                          <a:spcPct val="100000"/>
                        </a:lnSpc>
                        <a:spcBef>
                          <a:spcPts val="0"/>
                        </a:spcBef>
                        <a:spcAft>
                          <a:spcPts val="0"/>
                        </a:spcAft>
                        <a:buClrTx/>
                        <a:buSzTx/>
                        <a:buFontTx/>
                        <a:buNone/>
                        <a:tabLst>
                          <a:tab pos="84138" algn="l"/>
                        </a:tabLst>
                      </a:pPr>
                      <a:endParaRPr lang="es-ES" sz="1200">
                        <a:highlight>
                          <a:srgbClr val="FFFF00"/>
                        </a:highlight>
                        <a:latin typeface="Montserrat Light"/>
                      </a:endParaRPr>
                    </a:p>
                    <a:p>
                      <a:pPr marL="0" marR="0" lvl="0" indent="0" algn="l" rtl="0">
                        <a:lnSpc>
                          <a:spcPct val="100000"/>
                        </a:lnSpc>
                        <a:spcBef>
                          <a:spcPts val="0"/>
                        </a:spcBef>
                        <a:spcAft>
                          <a:spcPts val="0"/>
                        </a:spcAft>
                        <a:buClrTx/>
                        <a:buSzTx/>
                        <a:buFontTx/>
                        <a:buNone/>
                        <a:tabLst>
                          <a:tab pos="84138" algn="l"/>
                        </a:tabLst>
                      </a:pPr>
                      <a:endParaRPr lang="es-ES" sz="1200">
                        <a:highlight>
                          <a:srgbClr val="FFFF00"/>
                        </a:highlight>
                        <a:latin typeface="Montserrat Light"/>
                      </a:endParaRPr>
                    </a:p>
                  </a:txBody>
                  <a:tcPr/>
                </a:tc>
                <a:tc>
                  <a:txBody>
                    <a:bodyPr/>
                    <a:lstStyle/>
                    <a:p>
                      <a:pPr marL="0" lvl="0" algn="just" rtl="0">
                        <a:buNone/>
                      </a:pPr>
                      <a:r>
                        <a:rPr lang="es-ES" sz="1000" kern="1200">
                          <a:solidFill>
                            <a:schemeClr val="tx1"/>
                          </a:solidFill>
                          <a:latin typeface="Montserrat Light"/>
                          <a:ea typeface="+mn-ea"/>
                          <a:cs typeface="+mn-cs"/>
                        </a:rPr>
                        <a:t>Rediseñar y optimizar la plataforma de servicios digitales del Poder Judicial con el objetivo de ofrecer una experiencia más ágil, intuitiva y centrada en el usuario. El proceso incluye la simplificación de trámites, mejora del rendimiento, fortalecimiento de la interoperabilidad, accesibilidad universal y mayor seguridad de la información. Como resultado, se consolidará una solución robusta y alineada con la Ley 339-22, cuyos principales hitos son </a:t>
                      </a:r>
                      <a:r>
                        <a:rPr lang="es-ES" sz="1000" b="1" kern="1200">
                          <a:solidFill>
                            <a:schemeClr val="tx1"/>
                          </a:solidFill>
                          <a:latin typeface="Montserrat Light"/>
                          <a:ea typeface="+mn-ea"/>
                          <a:cs typeface="+mn-cs"/>
                        </a:rPr>
                        <a:t>el lanzamiento de la versión 3.0 del Portal de Acceso Digital y del portal único Justicia.gob.do</a:t>
                      </a:r>
                      <a:r>
                        <a:rPr lang="es-ES" sz="1000" kern="1200">
                          <a:solidFill>
                            <a:schemeClr val="tx1"/>
                          </a:solidFill>
                          <a:latin typeface="Montserrat Light"/>
                          <a:ea typeface="+mn-ea"/>
                          <a:cs typeface="+mn-cs"/>
                        </a:rPr>
                        <a:t>, marcando un avance significativo hacia un ecosistema digital unificado, eficiente y accesible para la ciudadanía y los actores judiciales.</a:t>
                      </a:r>
                      <a:endParaRPr lang="es-DO" sz="1000" kern="1200">
                        <a:solidFill>
                          <a:schemeClr val="tx1"/>
                        </a:solidFill>
                        <a:latin typeface="Montserrat Light"/>
                        <a:ea typeface="+mn-ea"/>
                        <a:cs typeface="+mn-cs"/>
                      </a:endParaRPr>
                    </a:p>
                  </a:txBody>
                  <a:tcPr/>
                </a:tc>
                <a:tc>
                  <a:txBody>
                    <a:bodyPr/>
                    <a:lstStyle/>
                    <a:p>
                      <a:pPr lvl="0" algn="ctr">
                        <a:buNone/>
                      </a:pPr>
                      <a:r>
                        <a:rPr lang="es-ES" sz="1200">
                          <a:latin typeface="Montserrat Light"/>
                        </a:rPr>
                        <a:t>Dirección de Tecnología</a:t>
                      </a:r>
                      <a:endParaRPr lang="es-ES"/>
                    </a:p>
                  </a:txBody>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RD$1,881,800.00</a:t>
                      </a:r>
                    </a:p>
                  </a:txBody>
                  <a:tcPr/>
                </a:tc>
                <a:extLst>
                  <a:ext uri="{0D108BD9-81ED-4DB2-BD59-A6C34878D82A}">
                    <a16:rowId xmlns:a16="http://schemas.microsoft.com/office/drawing/2014/main" val="3830611395"/>
                  </a:ext>
                </a:extLst>
              </a:tr>
              <a:tr h="370838">
                <a:tc>
                  <a:txBody>
                    <a:bodyPr/>
                    <a:lstStyle/>
                    <a:p>
                      <a:pPr lvl="0" algn="ctr">
                        <a:buNone/>
                      </a:pPr>
                      <a:r>
                        <a:rPr lang="es-DO" sz="1200">
                          <a:solidFill>
                            <a:schemeClr val="tx1"/>
                          </a:solidFill>
                          <a:latin typeface="Montserrat Light"/>
                        </a:rPr>
                        <a:t>13</a:t>
                      </a:r>
                    </a:p>
                  </a:txBody>
                  <a:tcPr>
                    <a:solidFill>
                      <a:schemeClr val="bg1">
                        <a:lumMod val="75000"/>
                        <a:alpha val="20000"/>
                      </a:schemeClr>
                    </a:solidFill>
                  </a:tcPr>
                </a:tc>
                <a:tc>
                  <a:txBody>
                    <a:bodyPr/>
                    <a:lstStyle/>
                    <a:p>
                      <a:pPr marL="0" marR="0" lvl="0" indent="0" algn="l">
                        <a:lnSpc>
                          <a:spcPct val="100000"/>
                        </a:lnSpc>
                        <a:spcBef>
                          <a:spcPts val="0"/>
                        </a:spcBef>
                        <a:spcAft>
                          <a:spcPts val="0"/>
                        </a:spcAft>
                        <a:buNone/>
                      </a:pPr>
                      <a:r>
                        <a:rPr lang="pt-BR" sz="1200" kern="1200" noProof="0">
                          <a:solidFill>
                            <a:schemeClr val="tx1"/>
                          </a:solidFill>
                          <a:latin typeface="Montserrat Light"/>
                          <a:ea typeface="+mn-ea"/>
                          <a:cs typeface="+mn-cs"/>
                        </a:rPr>
                        <a:t>Modelo </a:t>
                      </a:r>
                      <a:r>
                        <a:rPr lang="es-DO" sz="1200" kern="1200" noProof="0">
                          <a:solidFill>
                            <a:schemeClr val="tx1"/>
                          </a:solidFill>
                          <a:latin typeface="Montserrat Light"/>
                          <a:ea typeface="+mn-ea"/>
                          <a:cs typeface="+mn-cs"/>
                        </a:rPr>
                        <a:t>de Ciudad </a:t>
                      </a:r>
                      <a:r>
                        <a:rPr lang="pt-BR" sz="1200" kern="1200" noProof="0">
                          <a:solidFill>
                            <a:schemeClr val="tx1"/>
                          </a:solidFill>
                          <a:latin typeface="Montserrat Light"/>
                          <a:ea typeface="+mn-ea"/>
                          <a:cs typeface="+mn-cs"/>
                        </a:rPr>
                        <a:t>Judicial*</a:t>
                      </a:r>
                      <a:endParaRPr lang="es-ES" sz="1200" kern="1200">
                        <a:solidFill>
                          <a:schemeClr val="tx1"/>
                        </a:solidFill>
                        <a:latin typeface="Montserrat Light"/>
                        <a:ea typeface="+mn-ea"/>
                        <a:cs typeface="+mn-cs"/>
                      </a:endParaRPr>
                    </a:p>
                  </a:txBody>
                  <a:tcPr>
                    <a:solidFill>
                      <a:schemeClr val="bg1">
                        <a:lumMod val="75000"/>
                        <a:alpha val="20000"/>
                      </a:schemeClr>
                    </a:solidFill>
                  </a:tcPr>
                </a:tc>
                <a:tc>
                  <a:txBody>
                    <a:bodyPr/>
                    <a:lstStyle/>
                    <a:p>
                      <a:pPr lvl="0" algn="just">
                        <a:lnSpc>
                          <a:spcPct val="100000"/>
                        </a:lnSpc>
                        <a:spcBef>
                          <a:spcPts val="0"/>
                        </a:spcBef>
                        <a:spcAft>
                          <a:spcPts val="0"/>
                        </a:spcAft>
                        <a:buNone/>
                      </a:pPr>
                      <a:r>
                        <a:rPr lang="es-419" sz="1000" kern="1200" noProof="0">
                          <a:solidFill>
                            <a:schemeClr val="tx1"/>
                          </a:solidFill>
                          <a:latin typeface="Montserrat Light"/>
                          <a:ea typeface="+mn-ea"/>
                          <a:cs typeface="+mn-cs"/>
                        </a:rPr>
                        <a:t>Implementación del modelo de Ciudades Judiciales en sedes seleccionadas en función de la cobertura, tamaño y ubicación geográfica, teniendo en cuenta la ruralidad y las zonas remotas, alineado con los objetivos de acceso, calidad de servicio y uso de la virtualidad. En este proyecto también se debe definir la reconversión de sedes existentes por cambio en los patrones de uso de sedes físicas ante el desarrollo de la virtualidad y uso de tecnologías. </a:t>
                      </a:r>
                      <a:endParaRPr lang="es-ES" sz="1000" kern="1200" noProof="0">
                        <a:solidFill>
                          <a:schemeClr val="tx1"/>
                        </a:solidFill>
                        <a:latin typeface="Montserrat Light"/>
                        <a:ea typeface="+mn-ea"/>
                        <a:cs typeface="+mn-cs"/>
                      </a:endParaRPr>
                    </a:p>
                  </a:txBody>
                  <a:tcPr>
                    <a:solidFill>
                      <a:schemeClr val="bg1">
                        <a:lumMod val="75000"/>
                        <a:alpha val="20000"/>
                      </a:schemeClr>
                    </a:solidFill>
                  </a:tcPr>
                </a:tc>
                <a:tc>
                  <a:txBody>
                    <a:bodyPr/>
                    <a:lstStyle/>
                    <a:p>
                      <a:pPr lvl="0" algn="ctr">
                        <a:buNone/>
                      </a:pPr>
                      <a:r>
                        <a:rPr lang="es-ES" sz="1200">
                          <a:latin typeface="Montserrat Light"/>
                        </a:rPr>
                        <a:t>Dirección de Infraestructura Física</a:t>
                      </a:r>
                      <a:endParaRPr lang="es-ES"/>
                    </a:p>
                  </a:txBody>
                  <a:tcPr>
                    <a:solidFill>
                      <a:schemeClr val="bg1">
                        <a:lumMod val="75000"/>
                        <a:alpha val="20000"/>
                      </a:schemeClr>
                    </a:solidFill>
                  </a:tcPr>
                </a:tc>
                <a:tc>
                  <a:txBody>
                    <a:bodyPr/>
                    <a:lstStyle/>
                    <a:p>
                      <a:pPr lvl="0" algn="r">
                        <a:buNone/>
                      </a:pPr>
                      <a:r>
                        <a:rPr kumimoji="0" lang="es-DO" sz="1200" b="0" i="0" u="none" strike="noStrike" kern="1200" cap="none" spc="0" normalizeH="0" baseline="0" noProof="0">
                          <a:ln>
                            <a:noFill/>
                          </a:ln>
                          <a:solidFill>
                            <a:prstClr val="black"/>
                          </a:solidFill>
                          <a:effectLst/>
                          <a:uLnTx/>
                          <a:uFillTx/>
                          <a:latin typeface="Montserrat Light" panose="00000400000000000000" pitchFamily="2" charset="0"/>
                          <a:ea typeface="+mn-ea"/>
                          <a:cs typeface="+mn-cs"/>
                        </a:rPr>
                        <a:t>RD$32,931,500.00</a:t>
                      </a:r>
                      <a:endParaRPr lang="es-DO" sz="1200">
                        <a:solidFill>
                          <a:srgbClr val="FF0000"/>
                        </a:solidFill>
                        <a:latin typeface="Montserrat Light"/>
                      </a:endParaRPr>
                    </a:p>
                  </a:txBody>
                  <a:tcPr>
                    <a:solidFill>
                      <a:schemeClr val="bg1">
                        <a:lumMod val="75000"/>
                        <a:alpha val="20000"/>
                      </a:schemeClr>
                    </a:solidFill>
                  </a:tcPr>
                </a:tc>
                <a:extLst>
                  <a:ext uri="{0D108BD9-81ED-4DB2-BD59-A6C34878D82A}">
                    <a16:rowId xmlns:a16="http://schemas.microsoft.com/office/drawing/2014/main" val="2863215897"/>
                  </a:ext>
                </a:extLst>
              </a:tr>
            </a:tbl>
          </a:graphicData>
        </a:graphic>
      </p:graphicFrame>
      <p:sp>
        <p:nvSpPr>
          <p:cNvPr id="7" name="CuadroTexto 6">
            <a:extLst>
              <a:ext uri="{FF2B5EF4-FFF2-40B4-BE49-F238E27FC236}">
                <a16:creationId xmlns:a16="http://schemas.microsoft.com/office/drawing/2014/main" id="{38D8B2CF-E0BA-2A78-8ECD-5D9AE89440A6}"/>
              </a:ext>
            </a:extLst>
          </p:cNvPr>
          <p:cNvSpPr txBox="1"/>
          <p:nvPr/>
        </p:nvSpPr>
        <p:spPr>
          <a:xfrm>
            <a:off x="1996724" y="314701"/>
            <a:ext cx="3851626" cy="461665"/>
          </a:xfrm>
          <a:prstGeom prst="rect">
            <a:avLst/>
          </a:prstGeom>
          <a:noFill/>
        </p:spPr>
        <p:txBody>
          <a:bodyPr wrap="square" rtlCol="0">
            <a:spAutoFit/>
          </a:bodyPr>
          <a:lstStyle/>
          <a:p>
            <a:r>
              <a:rPr lang="es-ES" sz="2400" b="1">
                <a:solidFill>
                  <a:schemeClr val="tx1">
                    <a:lumMod val="75000"/>
                    <a:lumOff val="25000"/>
                  </a:schemeClr>
                </a:solidFill>
                <a:latin typeface="Montserrat" panose="00000500000000000000" pitchFamily="2" charset="0"/>
                <a:ea typeface="HGSMinchoE" panose="020B0400000000000000" pitchFamily="18" charset="-128"/>
              </a:rPr>
              <a:t>JUSTICIA ACCESIBLE</a:t>
            </a:r>
            <a:endParaRPr lang="es-DO" sz="2400" b="1">
              <a:solidFill>
                <a:schemeClr val="tx1">
                  <a:lumMod val="75000"/>
                  <a:lumOff val="25000"/>
                </a:schemeClr>
              </a:solidFill>
              <a:latin typeface="Montserrat" panose="00000500000000000000" pitchFamily="2" charset="0"/>
              <a:ea typeface="HGSMinchoE" panose="020B0400000000000000" pitchFamily="18" charset="-128"/>
            </a:endParaRPr>
          </a:p>
        </p:txBody>
      </p:sp>
      <p:pic>
        <p:nvPicPr>
          <p:cNvPr id="2" name="Imagen 4" descr="Un dibujo de un perro&#10;&#10;Descripción generada automáticamente con confianza media">
            <a:extLst>
              <a:ext uri="{FF2B5EF4-FFF2-40B4-BE49-F238E27FC236}">
                <a16:creationId xmlns:a16="http://schemas.microsoft.com/office/drawing/2014/main" id="{5E4644E8-1D8D-F00D-4D1F-C3B6AC30BB9B}"/>
              </a:ext>
            </a:extLst>
          </p:cNvPr>
          <p:cNvPicPr>
            <a:picLocks noChangeAspect="1"/>
          </p:cNvPicPr>
          <p:nvPr/>
        </p:nvPicPr>
        <p:blipFill rotWithShape="1">
          <a:blip r:embed="rId3">
            <a:extLst>
              <a:ext uri="{28A0092B-C50C-407E-A947-70E740481C1C}">
                <a14:useLocalDpi xmlns:a14="http://schemas.microsoft.com/office/drawing/2010/main" val="0"/>
              </a:ext>
            </a:extLst>
          </a:blip>
          <a:srcRect l="36664" t="7890" r="35911"/>
          <a:stretch/>
        </p:blipFill>
        <p:spPr>
          <a:xfrm>
            <a:off x="1179017" y="222359"/>
            <a:ext cx="817707" cy="837349"/>
          </a:xfrm>
          <a:prstGeom prst="roundRect">
            <a:avLst/>
          </a:prstGeom>
          <a:ln w="19050">
            <a:solidFill>
              <a:schemeClr val="bg1"/>
            </a:solidFill>
          </a:ln>
        </p:spPr>
      </p:pic>
      <p:pic>
        <p:nvPicPr>
          <p:cNvPr id="5" name="Picture 6">
            <a:extLst>
              <a:ext uri="{FF2B5EF4-FFF2-40B4-BE49-F238E27FC236}">
                <a16:creationId xmlns:a16="http://schemas.microsoft.com/office/drawing/2014/main" id="{E948B25C-3720-E60D-76E0-69D651EB9B8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488" y="140834"/>
            <a:ext cx="763958" cy="777017"/>
          </a:xfrm>
          <a:prstGeom prst="rect">
            <a:avLst/>
          </a:prstGeom>
        </p:spPr>
      </p:pic>
    </p:spTree>
    <p:extLst>
      <p:ext uri="{BB962C8B-B14F-4D97-AF65-F5344CB8AC3E}">
        <p14:creationId xmlns:p14="http://schemas.microsoft.com/office/powerpoint/2010/main" val="189952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0e2266-76bd-4139-930a-1cefa2e3aa60" xsi:nil="true"/>
    <FechaYhora xmlns="413b7329-655d-4d7d-a76a-bebacd67a116" xsi:nil="true"/>
    <Usuario xmlns="413b7329-655d-4d7d-a76a-bebacd67a116">
      <UserInfo>
        <DisplayName/>
        <AccountId xsi:nil="true"/>
        <AccountType/>
      </UserInfo>
    </Usuario>
    <lcf76f155ced4ddcb4097134ff3c332f xmlns="413b7329-655d-4d7d-a76a-bebacd67a11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7045315FBA9F44D8D70733E3990EA95" ma:contentTypeVersion="21" ma:contentTypeDescription="Crear nuevo documento." ma:contentTypeScope="" ma:versionID="c5e41d3e3511203606844c7903e882cd">
  <xsd:schema xmlns:xsd="http://www.w3.org/2001/XMLSchema" xmlns:xs="http://www.w3.org/2001/XMLSchema" xmlns:p="http://schemas.microsoft.com/office/2006/metadata/properties" xmlns:ns2="413b7329-655d-4d7d-a76a-bebacd67a116" xmlns:ns3="6e0e2266-76bd-4139-930a-1cefa2e3aa60" targetNamespace="http://schemas.microsoft.com/office/2006/metadata/properties" ma:root="true" ma:fieldsID="40e3aaf05e65c908f1f5ce32fd056f64" ns2:_="" ns3:_="">
    <xsd:import namespace="413b7329-655d-4d7d-a76a-bebacd67a116"/>
    <xsd:import namespace="6e0e2266-76bd-4139-930a-1cefa2e3a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element ref="ns2:FechaYhora" minOccurs="0"/>
                <xsd:element ref="ns2:Usuar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b7329-655d-4d7d-a76a-bebacd67a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df2fa1b-c5fa-467e-b3aa-78339dce8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FechaYhora" ma:index="27" nillable="true" ma:displayName="Fecha Y hora" ma:description="Indica la fecha y Hora en que fue subido" ma:format="DateTime" ma:internalName="FechaYhora">
      <xsd:simpleType>
        <xsd:restriction base="dms:DateTime"/>
      </xsd:simpleType>
    </xsd:element>
    <xsd:element name="Usuario" ma:index="28" nillable="true" ma:displayName="Usuario" ma:description="Usuario que subió el Archivo" ma:format="Dropdown" ma:list="UserInfo" ma:SharePointGroup="0" ma:internalName="Usuari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0e2266-76bd-4139-930a-1cefa2e3aa6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982f561c-1994-4a7f-972f-9d5b7326916d}" ma:internalName="TaxCatchAll" ma:showField="CatchAllData" ma:web="6e0e2266-76bd-4139-930a-1cefa2e3a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DD452F-285F-4538-B39D-768488701C69}">
  <ds:schemaRefs>
    <ds:schemaRef ds:uri="413b7329-655d-4d7d-a76a-bebacd67a116"/>
    <ds:schemaRef ds:uri="6e0e2266-76bd-4139-930a-1cefa2e3a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4D5C41E-2B8C-45FD-9DE0-83DAA45945BB}">
  <ds:schemaRefs>
    <ds:schemaRef ds:uri="413b7329-655d-4d7d-a76a-bebacd67a116"/>
    <ds:schemaRef ds:uri="6e0e2266-76bd-4139-930a-1cefa2e3a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3BFCD3-5A37-411D-A3C2-D243604BFC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10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El POA 2026 está conformado por un total de 18 proyectos para el año 2026, de los cuales, 13 son proyectos de arrastre y 5 son proyectos nuevos. Los 4 proyectos bajo la responsabilidad de la Dirección de Tecnología forman parte del programa de Transformación Digital. Estos proyectos se han clasificado en función de las prioridades Institucionales, las cuales responden a la misión y visión del Poder Judicial y fueron establecidas en su plan estratégico "Justicia del futuro 2034". La formulación del POA 2026 se fundamentan en los tres ejes estratégicos del Poder Judicial: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Emmanuel Oviedo S.</dc:creator>
  <cp:revision>2</cp:revision>
  <dcterms:created xsi:type="dcterms:W3CDTF">2026-02-04T17:08:05Z</dcterms:created>
  <dcterms:modified xsi:type="dcterms:W3CDTF">2026-02-19T15:19:05Z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0x01010027045315FBA9F44D8D70733E3990EA95</vt:lpwstr>
  </property>
  <property fmtid="{D5CDD505-2E9C-101B-9397-08002B2CF9AE}" pid="3" name="MediaServiceImageTags">
    <vt:lpwstr/>
  </property>
</Properties>
</file>