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0050DD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050DD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050DD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050DD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6090" y="90858"/>
            <a:ext cx="695337" cy="70804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2795" y="2036775"/>
            <a:ext cx="676783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0050DD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7310" y="1389633"/>
            <a:ext cx="9625965" cy="2083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10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8995" y="491605"/>
            <a:ext cx="1348316" cy="137390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Plan</a:t>
            </a:r>
            <a:r>
              <a:rPr dirty="0" spc="-75"/>
              <a:t> </a:t>
            </a:r>
            <a:r>
              <a:rPr dirty="0" spc="-10"/>
              <a:t>Operativo</a:t>
            </a:r>
            <a:r>
              <a:rPr dirty="0" spc="-60"/>
              <a:t> </a:t>
            </a:r>
            <a:r>
              <a:rPr dirty="0"/>
              <a:t>Anual</a:t>
            </a:r>
            <a:r>
              <a:rPr dirty="0" spc="-90"/>
              <a:t> </a:t>
            </a:r>
            <a:r>
              <a:rPr dirty="0" spc="-20"/>
              <a:t>2025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59663" y="4511116"/>
            <a:ext cx="38639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155">
                <a:solidFill>
                  <a:srgbClr val="5E5D60"/>
                </a:solidFill>
                <a:latin typeface="Calibri"/>
                <a:cs typeface="Calibri"/>
              </a:rPr>
              <a:t>Dirección</a:t>
            </a:r>
            <a:r>
              <a:rPr dirty="0" sz="1600" spc="55">
                <a:solidFill>
                  <a:srgbClr val="5E5D60"/>
                </a:solidFill>
                <a:latin typeface="Calibri"/>
                <a:cs typeface="Calibri"/>
              </a:rPr>
              <a:t> </a:t>
            </a:r>
            <a:r>
              <a:rPr dirty="0" sz="1600" spc="195">
                <a:solidFill>
                  <a:srgbClr val="5E5D60"/>
                </a:solidFill>
                <a:latin typeface="Calibri"/>
                <a:cs typeface="Calibri"/>
              </a:rPr>
              <a:t>de</a:t>
            </a:r>
            <a:r>
              <a:rPr dirty="0" sz="1600" spc="55">
                <a:solidFill>
                  <a:srgbClr val="5E5D60"/>
                </a:solidFill>
                <a:latin typeface="Calibri"/>
                <a:cs typeface="Calibri"/>
              </a:rPr>
              <a:t> </a:t>
            </a:r>
            <a:r>
              <a:rPr dirty="0" sz="1600" spc="145">
                <a:solidFill>
                  <a:srgbClr val="5E5D60"/>
                </a:solidFill>
                <a:latin typeface="Calibri"/>
                <a:cs typeface="Calibri"/>
              </a:rPr>
              <a:t>Planificación</a:t>
            </a:r>
            <a:r>
              <a:rPr dirty="0" sz="1600" spc="30">
                <a:solidFill>
                  <a:srgbClr val="5E5D60"/>
                </a:solidFill>
                <a:latin typeface="Calibri"/>
                <a:cs typeface="Calibri"/>
              </a:rPr>
              <a:t> </a:t>
            </a:r>
            <a:r>
              <a:rPr dirty="0" sz="1600" spc="114">
                <a:solidFill>
                  <a:srgbClr val="5E5D60"/>
                </a:solidFill>
                <a:latin typeface="Calibri"/>
                <a:cs typeface="Calibri"/>
              </a:rPr>
              <a:t>y</a:t>
            </a:r>
            <a:r>
              <a:rPr dirty="0" sz="1600" spc="65">
                <a:solidFill>
                  <a:srgbClr val="5E5D60"/>
                </a:solidFill>
                <a:latin typeface="Calibri"/>
                <a:cs typeface="Calibri"/>
              </a:rPr>
              <a:t> </a:t>
            </a:r>
            <a:r>
              <a:rPr dirty="0" sz="1600" spc="114">
                <a:solidFill>
                  <a:srgbClr val="5E5D60"/>
                </a:solidFill>
                <a:latin typeface="Calibri"/>
                <a:cs typeface="Calibri"/>
              </a:rPr>
              <a:t>Desarrollo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73100" y="3250107"/>
            <a:ext cx="7734300" cy="868680"/>
          </a:xfrm>
          <a:prstGeom prst="rect">
            <a:avLst/>
          </a:prstGeom>
          <a:solidFill>
            <a:srgbClr val="EE3340"/>
          </a:solidFill>
        </p:spPr>
        <p:txBody>
          <a:bodyPr wrap="square" lIns="0" tIns="73025" rIns="0" bIns="0" rtlCol="0" vert="horz">
            <a:spAutoFit/>
          </a:bodyPr>
          <a:lstStyle/>
          <a:p>
            <a:pPr marL="99060">
              <a:lnSpc>
                <a:spcPct val="100000"/>
              </a:lnSpc>
              <a:spcBef>
                <a:spcPts val="575"/>
              </a:spcBef>
            </a:pP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Descripción</a:t>
            </a:r>
            <a:r>
              <a:rPr dirty="0" sz="3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36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Programas</a:t>
            </a:r>
            <a:r>
              <a:rPr dirty="0" sz="3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3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FFFFFF"/>
                </a:solidFill>
                <a:latin typeface="Calibri"/>
                <a:cs typeface="Calibri"/>
              </a:rPr>
              <a:t>Proyectos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6246"/>
            <a:ext cx="12191999" cy="647987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744727" y="976122"/>
            <a:ext cx="9820910" cy="13893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200">
                <a:latin typeface="Calibri"/>
                <a:cs typeface="Calibri"/>
              </a:rPr>
              <a:t>Firmado</a:t>
            </a:r>
            <a:r>
              <a:rPr dirty="0" sz="1600" spc="75">
                <a:latin typeface="Calibri"/>
                <a:cs typeface="Calibri"/>
              </a:rPr>
              <a:t> </a:t>
            </a:r>
            <a:r>
              <a:rPr dirty="0" sz="1600" spc="140">
                <a:latin typeface="Calibri"/>
                <a:cs typeface="Calibri"/>
              </a:rPr>
              <a:t>electrónicamente: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ts val="1860"/>
              </a:lnSpc>
            </a:pPr>
            <a:r>
              <a:rPr dirty="0" sz="1600" spc="170">
                <a:latin typeface="Calibri"/>
                <a:cs typeface="Calibri"/>
              </a:rPr>
              <a:t>Elaborado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 spc="95">
                <a:latin typeface="Calibri"/>
                <a:cs typeface="Calibri"/>
              </a:rPr>
              <a:t>por,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 spc="204" b="1">
                <a:latin typeface="Calibri"/>
                <a:cs typeface="Calibri"/>
              </a:rPr>
              <a:t>Esperanza</a:t>
            </a:r>
            <a:r>
              <a:rPr dirty="0" sz="1600" spc="140" b="1">
                <a:latin typeface="Calibri"/>
                <a:cs typeface="Calibri"/>
              </a:rPr>
              <a:t> </a:t>
            </a:r>
            <a:r>
              <a:rPr dirty="0" sz="1600" spc="210" b="1">
                <a:latin typeface="Calibri"/>
                <a:cs typeface="Calibri"/>
              </a:rPr>
              <a:t>Adames,</a:t>
            </a:r>
            <a:r>
              <a:rPr dirty="0" sz="1600" spc="140" b="1">
                <a:latin typeface="Calibri"/>
                <a:cs typeface="Calibri"/>
              </a:rPr>
              <a:t> </a:t>
            </a:r>
            <a:r>
              <a:rPr dirty="0" sz="1600" spc="125">
                <a:latin typeface="Calibri"/>
                <a:cs typeface="Calibri"/>
              </a:rPr>
              <a:t>Gerente,</a:t>
            </a:r>
            <a:r>
              <a:rPr dirty="0" sz="1600" spc="95">
                <a:latin typeface="Calibri"/>
                <a:cs typeface="Calibri"/>
              </a:rPr>
              <a:t> </a:t>
            </a:r>
            <a:r>
              <a:rPr dirty="0" sz="1600" spc="160">
                <a:latin typeface="Calibri"/>
                <a:cs typeface="Calibri"/>
              </a:rPr>
              <a:t>Gerencia</a:t>
            </a:r>
            <a:r>
              <a:rPr dirty="0" sz="1600" spc="95">
                <a:latin typeface="Calibri"/>
                <a:cs typeface="Calibri"/>
              </a:rPr>
              <a:t> </a:t>
            </a:r>
            <a:r>
              <a:rPr dirty="0" sz="1600" spc="195">
                <a:latin typeface="Calibri"/>
                <a:cs typeface="Calibri"/>
              </a:rPr>
              <a:t>de</a:t>
            </a:r>
            <a:r>
              <a:rPr dirty="0" sz="1600" spc="80">
                <a:latin typeface="Calibri"/>
                <a:cs typeface="Calibri"/>
              </a:rPr>
              <a:t> </a:t>
            </a:r>
            <a:r>
              <a:rPr dirty="0" sz="1600" spc="135">
                <a:latin typeface="Calibri"/>
                <a:cs typeface="Calibri"/>
              </a:rPr>
              <a:t>Proyectos,</a:t>
            </a:r>
            <a:r>
              <a:rPr dirty="0" sz="1600" spc="95">
                <a:latin typeface="Calibri"/>
                <a:cs typeface="Calibri"/>
              </a:rPr>
              <a:t> </a:t>
            </a:r>
            <a:r>
              <a:rPr dirty="0" sz="1600" spc="165">
                <a:latin typeface="Calibri"/>
                <a:cs typeface="Calibri"/>
              </a:rPr>
              <a:t>Dirección</a:t>
            </a:r>
            <a:r>
              <a:rPr dirty="0" sz="1600" spc="85">
                <a:latin typeface="Calibri"/>
                <a:cs typeface="Calibri"/>
              </a:rPr>
              <a:t> </a:t>
            </a:r>
            <a:r>
              <a:rPr dirty="0" sz="1600" spc="195">
                <a:latin typeface="Calibri"/>
                <a:cs typeface="Calibri"/>
              </a:rPr>
              <a:t>de</a:t>
            </a:r>
            <a:r>
              <a:rPr dirty="0" sz="1600" spc="90">
                <a:latin typeface="Calibri"/>
                <a:cs typeface="Calibri"/>
              </a:rPr>
              <a:t> </a:t>
            </a:r>
            <a:r>
              <a:rPr dirty="0" sz="1600" spc="155">
                <a:latin typeface="Calibri"/>
                <a:cs typeface="Calibri"/>
              </a:rPr>
              <a:t>Planificación</a:t>
            </a:r>
            <a:r>
              <a:rPr dirty="0" sz="1600" spc="80">
                <a:latin typeface="Calibri"/>
                <a:cs typeface="Calibri"/>
              </a:rPr>
              <a:t> </a:t>
            </a:r>
            <a:r>
              <a:rPr dirty="0" sz="1600" spc="85">
                <a:latin typeface="Calibri"/>
                <a:cs typeface="Calibri"/>
              </a:rPr>
              <a:t>y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860"/>
              </a:lnSpc>
            </a:pPr>
            <a:r>
              <a:rPr dirty="0" sz="1600" spc="125">
                <a:latin typeface="Calibri"/>
                <a:cs typeface="Calibri"/>
              </a:rPr>
              <a:t>Desarrollo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spc="165">
                <a:latin typeface="Calibri"/>
                <a:cs typeface="Calibri"/>
              </a:rPr>
              <a:t>Revisado</a:t>
            </a:r>
            <a:r>
              <a:rPr dirty="0" sz="1600" spc="114">
                <a:latin typeface="Calibri"/>
                <a:cs typeface="Calibri"/>
              </a:rPr>
              <a:t> </a:t>
            </a:r>
            <a:r>
              <a:rPr dirty="0" sz="1600" spc="95">
                <a:latin typeface="Calibri"/>
                <a:cs typeface="Calibri"/>
              </a:rPr>
              <a:t>por,</a:t>
            </a:r>
            <a:r>
              <a:rPr dirty="0" sz="1600" spc="65">
                <a:latin typeface="Calibri"/>
                <a:cs typeface="Calibri"/>
              </a:rPr>
              <a:t> </a:t>
            </a:r>
            <a:r>
              <a:rPr dirty="0" sz="1600" spc="180" b="1">
                <a:latin typeface="Calibri"/>
                <a:cs typeface="Calibri"/>
              </a:rPr>
              <a:t>Isnelda</a:t>
            </a:r>
            <a:r>
              <a:rPr dirty="0" sz="1600" spc="125" b="1">
                <a:latin typeface="Calibri"/>
                <a:cs typeface="Calibri"/>
              </a:rPr>
              <a:t> </a:t>
            </a:r>
            <a:r>
              <a:rPr dirty="0" sz="1600" spc="235" b="1">
                <a:latin typeface="Calibri"/>
                <a:cs typeface="Calibri"/>
              </a:rPr>
              <a:t>Guzmán</a:t>
            </a:r>
            <a:r>
              <a:rPr dirty="0" sz="1600" spc="135" b="1">
                <a:latin typeface="Calibri"/>
                <a:cs typeface="Calibri"/>
              </a:rPr>
              <a:t> </a:t>
            </a:r>
            <a:r>
              <a:rPr dirty="0" sz="1600" spc="250" b="1">
                <a:latin typeface="Calibri"/>
                <a:cs typeface="Calibri"/>
              </a:rPr>
              <a:t>De</a:t>
            </a:r>
            <a:r>
              <a:rPr dirty="0" sz="1600" spc="110" b="1">
                <a:latin typeface="Calibri"/>
                <a:cs typeface="Calibri"/>
              </a:rPr>
              <a:t> </a:t>
            </a:r>
            <a:r>
              <a:rPr dirty="0" sz="1600" spc="195" b="1">
                <a:latin typeface="Calibri"/>
                <a:cs typeface="Calibri"/>
              </a:rPr>
              <a:t>Jesús,</a:t>
            </a:r>
            <a:r>
              <a:rPr dirty="0" sz="1600" spc="114" b="1">
                <a:latin typeface="Calibri"/>
                <a:cs typeface="Calibri"/>
              </a:rPr>
              <a:t> </a:t>
            </a:r>
            <a:r>
              <a:rPr dirty="0" sz="1600" spc="125">
                <a:latin typeface="Calibri"/>
                <a:cs typeface="Calibri"/>
              </a:rPr>
              <a:t>Directora,</a:t>
            </a:r>
            <a:r>
              <a:rPr dirty="0" sz="1600" spc="110">
                <a:latin typeface="Calibri"/>
                <a:cs typeface="Calibri"/>
              </a:rPr>
              <a:t> </a:t>
            </a:r>
            <a:r>
              <a:rPr dirty="0" sz="1600" spc="165">
                <a:latin typeface="Calibri"/>
                <a:cs typeface="Calibri"/>
              </a:rPr>
              <a:t>Dirección</a:t>
            </a:r>
            <a:r>
              <a:rPr dirty="0" sz="1600" spc="85">
                <a:latin typeface="Calibri"/>
                <a:cs typeface="Calibri"/>
              </a:rPr>
              <a:t> </a:t>
            </a:r>
            <a:r>
              <a:rPr dirty="0" sz="1600" spc="195">
                <a:latin typeface="Calibri"/>
                <a:cs typeface="Calibri"/>
              </a:rPr>
              <a:t>de</a:t>
            </a:r>
            <a:r>
              <a:rPr dirty="0" sz="1600" spc="80">
                <a:latin typeface="Calibri"/>
                <a:cs typeface="Calibri"/>
              </a:rPr>
              <a:t> </a:t>
            </a:r>
            <a:r>
              <a:rPr dirty="0" sz="1600" spc="155">
                <a:latin typeface="Calibri"/>
                <a:cs typeface="Calibri"/>
              </a:rPr>
              <a:t>Planificación</a:t>
            </a:r>
            <a:r>
              <a:rPr dirty="0" sz="1600" spc="100">
                <a:latin typeface="Calibri"/>
                <a:cs typeface="Calibri"/>
              </a:rPr>
              <a:t> </a:t>
            </a:r>
            <a:r>
              <a:rPr dirty="0" sz="1600" spc="135">
                <a:latin typeface="Calibri"/>
                <a:cs typeface="Calibri"/>
              </a:rPr>
              <a:t>y</a:t>
            </a:r>
            <a:r>
              <a:rPr dirty="0" sz="1600" spc="85">
                <a:latin typeface="Calibri"/>
                <a:cs typeface="Calibri"/>
              </a:rPr>
              <a:t> </a:t>
            </a:r>
            <a:r>
              <a:rPr dirty="0" sz="1600" spc="125">
                <a:latin typeface="Calibri"/>
                <a:cs typeface="Calibri"/>
              </a:rPr>
              <a:t>Desarrollo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7651" y="5416296"/>
            <a:ext cx="9195815" cy="10485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7000"/>
            <a:ext cx="12191999" cy="647700"/>
          </a:xfrm>
          <a:prstGeom prst="rect">
            <a:avLst/>
          </a:prstGeom>
        </p:spPr>
      </p:pic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7200"/>
              </a:lnSpc>
              <a:spcBef>
                <a:spcPts val="95"/>
              </a:spcBef>
            </a:pPr>
            <a:r>
              <a:rPr dirty="0" spc="220"/>
              <a:t>El</a:t>
            </a:r>
            <a:r>
              <a:rPr dirty="0" spc="225"/>
              <a:t> </a:t>
            </a:r>
            <a:r>
              <a:rPr dirty="0" spc="360"/>
              <a:t>POA</a:t>
            </a:r>
            <a:r>
              <a:rPr dirty="0" spc="215"/>
              <a:t> </a:t>
            </a:r>
            <a:r>
              <a:rPr dirty="0" spc="165"/>
              <a:t>2025</a:t>
            </a:r>
            <a:r>
              <a:rPr dirty="0" spc="225"/>
              <a:t> </a:t>
            </a:r>
            <a:r>
              <a:rPr dirty="0" spc="195"/>
              <a:t>está</a:t>
            </a:r>
            <a:r>
              <a:rPr dirty="0" spc="229"/>
              <a:t> </a:t>
            </a:r>
            <a:r>
              <a:rPr dirty="0" spc="245"/>
              <a:t>conformado</a:t>
            </a:r>
            <a:r>
              <a:rPr dirty="0" spc="225"/>
              <a:t> </a:t>
            </a:r>
            <a:r>
              <a:rPr dirty="0" spc="195"/>
              <a:t>por</a:t>
            </a:r>
            <a:r>
              <a:rPr dirty="0" spc="220"/>
              <a:t> </a:t>
            </a:r>
            <a:r>
              <a:rPr dirty="0" spc="305"/>
              <a:t>un</a:t>
            </a:r>
            <a:r>
              <a:rPr dirty="0" spc="225"/>
              <a:t> </a:t>
            </a:r>
            <a:r>
              <a:rPr dirty="0" spc="155"/>
              <a:t>total</a:t>
            </a:r>
            <a:r>
              <a:rPr dirty="0" spc="225"/>
              <a:t> </a:t>
            </a:r>
            <a:r>
              <a:rPr dirty="0" spc="260"/>
              <a:t>de</a:t>
            </a:r>
            <a:r>
              <a:rPr dirty="0" spc="220"/>
              <a:t> </a:t>
            </a:r>
            <a:r>
              <a:rPr dirty="0" b="1">
                <a:latin typeface="Calibri"/>
                <a:cs typeface="Calibri"/>
              </a:rPr>
              <a:t>19</a:t>
            </a:r>
            <a:r>
              <a:rPr dirty="0" spc="225" b="1">
                <a:latin typeface="Calibri"/>
                <a:cs typeface="Calibri"/>
              </a:rPr>
              <a:t> </a:t>
            </a:r>
            <a:r>
              <a:rPr dirty="0" spc="250" b="1">
                <a:latin typeface="Calibri"/>
                <a:cs typeface="Calibri"/>
              </a:rPr>
              <a:t>proyectos</a:t>
            </a:r>
            <a:r>
              <a:rPr dirty="0" spc="235" b="1">
                <a:latin typeface="Calibri"/>
                <a:cs typeface="Calibri"/>
              </a:rPr>
              <a:t> </a:t>
            </a:r>
            <a:r>
              <a:rPr dirty="0" spc="220"/>
              <a:t>para</a:t>
            </a:r>
            <a:r>
              <a:rPr dirty="0" spc="210"/>
              <a:t> </a:t>
            </a:r>
            <a:r>
              <a:rPr dirty="0" spc="140"/>
              <a:t>el</a:t>
            </a:r>
            <a:r>
              <a:rPr dirty="0" spc="229"/>
              <a:t> </a:t>
            </a:r>
            <a:r>
              <a:rPr dirty="0" spc="220"/>
              <a:t>año </a:t>
            </a:r>
            <a:r>
              <a:rPr dirty="0" spc="114"/>
              <a:t>2025,</a:t>
            </a:r>
            <a:r>
              <a:rPr dirty="0" spc="110"/>
              <a:t>  </a:t>
            </a:r>
            <a:r>
              <a:rPr dirty="0" spc="265"/>
              <a:t>de</a:t>
            </a:r>
            <a:r>
              <a:rPr dirty="0" spc="110"/>
              <a:t>  </a:t>
            </a:r>
            <a:r>
              <a:rPr dirty="0" spc="145"/>
              <a:t>los</a:t>
            </a:r>
            <a:r>
              <a:rPr dirty="0" spc="110"/>
              <a:t>  </a:t>
            </a:r>
            <a:r>
              <a:rPr dirty="0" spc="175"/>
              <a:t>cuales,</a:t>
            </a:r>
            <a:r>
              <a:rPr dirty="0" spc="105"/>
              <a:t>  </a:t>
            </a:r>
            <a:r>
              <a:rPr dirty="0"/>
              <a:t>16</a:t>
            </a:r>
            <a:r>
              <a:rPr dirty="0" spc="114"/>
              <a:t>  </a:t>
            </a:r>
            <a:r>
              <a:rPr dirty="0" spc="229"/>
              <a:t>son</a:t>
            </a:r>
            <a:r>
              <a:rPr dirty="0" spc="110"/>
              <a:t>  </a:t>
            </a:r>
            <a:r>
              <a:rPr dirty="0" spc="200"/>
              <a:t>proyectos</a:t>
            </a:r>
            <a:r>
              <a:rPr dirty="0" spc="114"/>
              <a:t>  </a:t>
            </a:r>
            <a:r>
              <a:rPr dirty="0" spc="260"/>
              <a:t>de</a:t>
            </a:r>
            <a:r>
              <a:rPr dirty="0" spc="105"/>
              <a:t>  </a:t>
            </a:r>
            <a:r>
              <a:rPr dirty="0" spc="160"/>
              <a:t>arrastre</a:t>
            </a:r>
            <a:r>
              <a:rPr dirty="0" spc="100"/>
              <a:t>  </a:t>
            </a:r>
            <a:r>
              <a:rPr dirty="0" spc="180"/>
              <a:t>y</a:t>
            </a:r>
            <a:r>
              <a:rPr dirty="0" spc="110"/>
              <a:t>  </a:t>
            </a:r>
            <a:r>
              <a:rPr dirty="0" spc="114"/>
              <a:t>3</a:t>
            </a:r>
            <a:r>
              <a:rPr dirty="0" spc="114"/>
              <a:t>  </a:t>
            </a:r>
            <a:r>
              <a:rPr dirty="0" spc="229"/>
              <a:t>son</a:t>
            </a:r>
            <a:r>
              <a:rPr dirty="0" spc="110"/>
              <a:t>  </a:t>
            </a:r>
            <a:r>
              <a:rPr dirty="0" spc="190"/>
              <a:t>proyectos </a:t>
            </a:r>
            <a:r>
              <a:rPr dirty="0" spc="185"/>
              <a:t>nuevos.</a:t>
            </a:r>
            <a:r>
              <a:rPr dirty="0" spc="150"/>
              <a:t>  </a:t>
            </a:r>
            <a:r>
              <a:rPr dirty="0" spc="220"/>
              <a:t>Asimismo,</a:t>
            </a:r>
            <a:r>
              <a:rPr dirty="0" spc="150"/>
              <a:t>  </a:t>
            </a:r>
            <a:r>
              <a:rPr dirty="0" spc="204"/>
              <a:t>se</a:t>
            </a:r>
            <a:r>
              <a:rPr dirty="0" spc="145"/>
              <a:t>  </a:t>
            </a:r>
            <a:r>
              <a:rPr dirty="0" spc="285"/>
              <a:t>han</a:t>
            </a:r>
            <a:r>
              <a:rPr dirty="0" spc="155"/>
              <a:t>  </a:t>
            </a:r>
            <a:r>
              <a:rPr dirty="0" spc="185"/>
              <a:t>clasificado</a:t>
            </a:r>
            <a:r>
              <a:rPr dirty="0" spc="145"/>
              <a:t>  </a:t>
            </a:r>
            <a:r>
              <a:rPr dirty="0" spc="265"/>
              <a:t>en</a:t>
            </a:r>
            <a:r>
              <a:rPr dirty="0" spc="150"/>
              <a:t>  </a:t>
            </a:r>
            <a:r>
              <a:rPr dirty="0" spc="220"/>
              <a:t>función</a:t>
            </a:r>
            <a:r>
              <a:rPr dirty="0" spc="145"/>
              <a:t>  </a:t>
            </a:r>
            <a:r>
              <a:rPr dirty="0" spc="265"/>
              <a:t>de</a:t>
            </a:r>
            <a:r>
              <a:rPr dirty="0" spc="150"/>
              <a:t>  </a:t>
            </a:r>
            <a:r>
              <a:rPr dirty="0" spc="165"/>
              <a:t>las</a:t>
            </a:r>
            <a:r>
              <a:rPr dirty="0" spc="150"/>
              <a:t>  </a:t>
            </a:r>
            <a:r>
              <a:rPr dirty="0" spc="180"/>
              <a:t>prioridades </a:t>
            </a:r>
            <a:r>
              <a:rPr dirty="0" spc="170"/>
              <a:t>Institucionales,</a:t>
            </a:r>
            <a:r>
              <a:rPr dirty="0" spc="130"/>
              <a:t>  </a:t>
            </a:r>
            <a:r>
              <a:rPr dirty="0" spc="160"/>
              <a:t>las</a:t>
            </a:r>
            <a:r>
              <a:rPr dirty="0" spc="135"/>
              <a:t>  </a:t>
            </a:r>
            <a:r>
              <a:rPr dirty="0" spc="215"/>
              <a:t>cuales</a:t>
            </a:r>
            <a:r>
              <a:rPr dirty="0" spc="135"/>
              <a:t>  </a:t>
            </a:r>
            <a:r>
              <a:rPr dirty="0" spc="235"/>
              <a:t>responden</a:t>
            </a:r>
            <a:r>
              <a:rPr dirty="0" spc="130"/>
              <a:t>  </a:t>
            </a:r>
            <a:r>
              <a:rPr dirty="0" spc="229"/>
              <a:t>a</a:t>
            </a:r>
            <a:r>
              <a:rPr dirty="0" spc="130"/>
              <a:t>  </a:t>
            </a:r>
            <a:r>
              <a:rPr dirty="0" spc="150"/>
              <a:t>la</a:t>
            </a:r>
            <a:r>
              <a:rPr dirty="0" spc="125"/>
              <a:t>  </a:t>
            </a:r>
            <a:r>
              <a:rPr dirty="0" spc="229"/>
              <a:t>misión</a:t>
            </a:r>
            <a:r>
              <a:rPr dirty="0" spc="130"/>
              <a:t>  </a:t>
            </a:r>
            <a:r>
              <a:rPr dirty="0" spc="180"/>
              <a:t>y</a:t>
            </a:r>
            <a:r>
              <a:rPr dirty="0" spc="120"/>
              <a:t>  </a:t>
            </a:r>
            <a:r>
              <a:rPr dirty="0" spc="170"/>
              <a:t>visión</a:t>
            </a:r>
            <a:r>
              <a:rPr dirty="0" spc="130"/>
              <a:t>  </a:t>
            </a:r>
            <a:r>
              <a:rPr dirty="0" spc="204"/>
              <a:t>del</a:t>
            </a:r>
            <a:r>
              <a:rPr dirty="0" spc="114"/>
              <a:t>  </a:t>
            </a:r>
            <a:r>
              <a:rPr dirty="0" spc="240"/>
              <a:t>Poder </a:t>
            </a:r>
            <a:r>
              <a:rPr dirty="0" spc="180"/>
              <a:t>Judicial.</a:t>
            </a:r>
            <a:r>
              <a:rPr dirty="0" spc="120"/>
              <a:t>  </a:t>
            </a:r>
            <a:r>
              <a:rPr dirty="0" spc="225"/>
              <a:t>Estas</a:t>
            </a:r>
            <a:r>
              <a:rPr dirty="0" spc="120"/>
              <a:t>  </a:t>
            </a:r>
            <a:r>
              <a:rPr dirty="0" spc="190"/>
              <a:t>prioridades</a:t>
            </a:r>
            <a:r>
              <a:rPr dirty="0" spc="125"/>
              <a:t>  </a:t>
            </a:r>
            <a:r>
              <a:rPr dirty="0" spc="200"/>
              <a:t>se</a:t>
            </a:r>
            <a:r>
              <a:rPr dirty="0" spc="125"/>
              <a:t>  </a:t>
            </a:r>
            <a:r>
              <a:rPr dirty="0" spc="270"/>
              <a:t>fundamentan</a:t>
            </a:r>
            <a:r>
              <a:rPr dirty="0" spc="120"/>
              <a:t>  </a:t>
            </a:r>
            <a:r>
              <a:rPr dirty="0" spc="265"/>
              <a:t>en</a:t>
            </a:r>
            <a:r>
              <a:rPr dirty="0" spc="120"/>
              <a:t>  </a:t>
            </a:r>
            <a:r>
              <a:rPr dirty="0" spc="150"/>
              <a:t>los</a:t>
            </a:r>
            <a:r>
              <a:rPr dirty="0" spc="125"/>
              <a:t>  </a:t>
            </a:r>
            <a:r>
              <a:rPr dirty="0" spc="215"/>
              <a:t>siguientes</a:t>
            </a:r>
            <a:r>
              <a:rPr dirty="0" spc="130"/>
              <a:t>  </a:t>
            </a:r>
            <a:r>
              <a:rPr dirty="0" spc="155"/>
              <a:t>pilares </a:t>
            </a:r>
            <a:r>
              <a:rPr dirty="0" spc="170"/>
              <a:t>estratégicos: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5199" y="238760"/>
            <a:ext cx="3338829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365">
                <a:solidFill>
                  <a:srgbClr val="FFFFFF"/>
                </a:solidFill>
              </a:rPr>
              <a:t>PROYECTOS</a:t>
            </a:r>
            <a:r>
              <a:rPr dirty="0" sz="2200" spc="180">
                <a:solidFill>
                  <a:srgbClr val="FFFFFF"/>
                </a:solidFill>
              </a:rPr>
              <a:t> </a:t>
            </a:r>
            <a:r>
              <a:rPr dirty="0" sz="2200" spc="370">
                <a:solidFill>
                  <a:srgbClr val="FFFFFF"/>
                </a:solidFill>
              </a:rPr>
              <a:t>POA</a:t>
            </a:r>
            <a:r>
              <a:rPr dirty="0" sz="2200" spc="160">
                <a:solidFill>
                  <a:srgbClr val="FFFFFF"/>
                </a:solidFill>
              </a:rPr>
              <a:t> </a:t>
            </a:r>
            <a:r>
              <a:rPr dirty="0" sz="2200" spc="210">
                <a:solidFill>
                  <a:srgbClr val="FFFFFF"/>
                </a:solidFill>
              </a:rPr>
              <a:t>2025</a:t>
            </a:r>
            <a:endParaRPr sz="2200"/>
          </a:p>
        </p:txBody>
      </p:sp>
      <p:grpSp>
        <p:nvGrpSpPr>
          <p:cNvPr id="5" name="object 5" descr=""/>
          <p:cNvGrpSpPr/>
          <p:nvPr/>
        </p:nvGrpSpPr>
        <p:grpSpPr>
          <a:xfrm>
            <a:off x="2052827" y="4017645"/>
            <a:ext cx="1691639" cy="1661795"/>
            <a:chOff x="2052827" y="4017645"/>
            <a:chExt cx="1691639" cy="1661795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1877" y="4036733"/>
              <a:ext cx="1653286" cy="1623567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2062352" y="4027170"/>
              <a:ext cx="1672589" cy="1642745"/>
            </a:xfrm>
            <a:custGeom>
              <a:avLst/>
              <a:gdLst/>
              <a:ahLst/>
              <a:cxnLst/>
              <a:rect l="l" t="t" r="r" b="b"/>
              <a:pathLst>
                <a:path w="1672589" h="1642745">
                  <a:moveTo>
                    <a:pt x="279908" y="0"/>
                  </a:moveTo>
                  <a:lnTo>
                    <a:pt x="1392427" y="0"/>
                  </a:lnTo>
                  <a:lnTo>
                    <a:pt x="1420876" y="1523"/>
                  </a:lnTo>
                  <a:lnTo>
                    <a:pt x="1475486" y="12699"/>
                  </a:lnTo>
                  <a:lnTo>
                    <a:pt x="1548892" y="47878"/>
                  </a:lnTo>
                  <a:lnTo>
                    <a:pt x="1590294" y="82041"/>
                  </a:lnTo>
                  <a:lnTo>
                    <a:pt x="1624584" y="123570"/>
                  </a:lnTo>
                  <a:lnTo>
                    <a:pt x="1650238" y="170941"/>
                  </a:lnTo>
                  <a:lnTo>
                    <a:pt x="1666621" y="223773"/>
                  </a:lnTo>
                  <a:lnTo>
                    <a:pt x="1672336" y="279907"/>
                  </a:lnTo>
                  <a:lnTo>
                    <a:pt x="1672336" y="1362836"/>
                  </a:lnTo>
                  <a:lnTo>
                    <a:pt x="1666621" y="1418970"/>
                  </a:lnTo>
                  <a:lnTo>
                    <a:pt x="1650238" y="1471802"/>
                  </a:lnTo>
                  <a:lnTo>
                    <a:pt x="1624584" y="1519173"/>
                  </a:lnTo>
                  <a:lnTo>
                    <a:pt x="1590294" y="1560702"/>
                  </a:lnTo>
                  <a:lnTo>
                    <a:pt x="1548892" y="1594853"/>
                  </a:lnTo>
                  <a:lnTo>
                    <a:pt x="1501521" y="1620570"/>
                  </a:lnTo>
                  <a:lnTo>
                    <a:pt x="1448689" y="1636979"/>
                  </a:lnTo>
                  <a:lnTo>
                    <a:pt x="1392427" y="1642656"/>
                  </a:lnTo>
                  <a:lnTo>
                    <a:pt x="279908" y="1642656"/>
                  </a:lnTo>
                  <a:lnTo>
                    <a:pt x="223774" y="1636979"/>
                  </a:lnTo>
                  <a:lnTo>
                    <a:pt x="170942" y="1620570"/>
                  </a:lnTo>
                  <a:lnTo>
                    <a:pt x="123571" y="1594853"/>
                  </a:lnTo>
                  <a:lnTo>
                    <a:pt x="82042" y="1560702"/>
                  </a:lnTo>
                  <a:lnTo>
                    <a:pt x="47879" y="1519173"/>
                  </a:lnTo>
                  <a:lnTo>
                    <a:pt x="22098" y="1471802"/>
                  </a:lnTo>
                  <a:lnTo>
                    <a:pt x="5715" y="1418970"/>
                  </a:lnTo>
                  <a:lnTo>
                    <a:pt x="0" y="1362836"/>
                  </a:lnTo>
                  <a:lnTo>
                    <a:pt x="0" y="279907"/>
                  </a:lnTo>
                  <a:lnTo>
                    <a:pt x="5715" y="223773"/>
                  </a:lnTo>
                  <a:lnTo>
                    <a:pt x="22098" y="170941"/>
                  </a:lnTo>
                  <a:lnTo>
                    <a:pt x="47879" y="123570"/>
                  </a:lnTo>
                  <a:lnTo>
                    <a:pt x="82042" y="82041"/>
                  </a:lnTo>
                  <a:lnTo>
                    <a:pt x="123571" y="47878"/>
                  </a:lnTo>
                  <a:lnTo>
                    <a:pt x="170942" y="22097"/>
                  </a:lnTo>
                  <a:lnTo>
                    <a:pt x="223774" y="5714"/>
                  </a:lnTo>
                  <a:lnTo>
                    <a:pt x="279908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5516498" y="4030471"/>
            <a:ext cx="1691639" cy="1731645"/>
            <a:chOff x="5516498" y="4030471"/>
            <a:chExt cx="1691639" cy="173164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35548" y="4049547"/>
              <a:ext cx="1653285" cy="1692910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5526023" y="4039996"/>
              <a:ext cx="1672589" cy="1712595"/>
            </a:xfrm>
            <a:custGeom>
              <a:avLst/>
              <a:gdLst/>
              <a:ahLst/>
              <a:cxnLst/>
              <a:rect l="l" t="t" r="r" b="b"/>
              <a:pathLst>
                <a:path w="1672590" h="1712595">
                  <a:moveTo>
                    <a:pt x="284861" y="0"/>
                  </a:moveTo>
                  <a:lnTo>
                    <a:pt x="1387475" y="0"/>
                  </a:lnTo>
                  <a:lnTo>
                    <a:pt x="1416430" y="1396"/>
                  </a:lnTo>
                  <a:lnTo>
                    <a:pt x="1472056" y="12826"/>
                  </a:lnTo>
                  <a:lnTo>
                    <a:pt x="1546605" y="48640"/>
                  </a:lnTo>
                  <a:lnTo>
                    <a:pt x="1588897" y="83438"/>
                  </a:lnTo>
                  <a:lnTo>
                    <a:pt x="1623695" y="125602"/>
                  </a:lnTo>
                  <a:lnTo>
                    <a:pt x="1649856" y="173862"/>
                  </a:lnTo>
                  <a:lnTo>
                    <a:pt x="1666494" y="227583"/>
                  </a:lnTo>
                  <a:lnTo>
                    <a:pt x="1672335" y="284860"/>
                  </a:lnTo>
                  <a:lnTo>
                    <a:pt x="1672335" y="1427098"/>
                  </a:lnTo>
                  <a:lnTo>
                    <a:pt x="1666494" y="1484375"/>
                  </a:lnTo>
                  <a:lnTo>
                    <a:pt x="1649856" y="1538096"/>
                  </a:lnTo>
                  <a:lnTo>
                    <a:pt x="1623695" y="1586318"/>
                  </a:lnTo>
                  <a:lnTo>
                    <a:pt x="1588897" y="1628520"/>
                  </a:lnTo>
                  <a:lnTo>
                    <a:pt x="1546605" y="1663331"/>
                  </a:lnTo>
                  <a:lnTo>
                    <a:pt x="1498473" y="1689506"/>
                  </a:lnTo>
                  <a:lnTo>
                    <a:pt x="1444625" y="1706206"/>
                  </a:lnTo>
                  <a:lnTo>
                    <a:pt x="1387475" y="1711985"/>
                  </a:lnTo>
                  <a:lnTo>
                    <a:pt x="284861" y="1711985"/>
                  </a:lnTo>
                  <a:lnTo>
                    <a:pt x="227711" y="1706206"/>
                  </a:lnTo>
                  <a:lnTo>
                    <a:pt x="173862" y="1689506"/>
                  </a:lnTo>
                  <a:lnTo>
                    <a:pt x="125729" y="1663331"/>
                  </a:lnTo>
                  <a:lnTo>
                    <a:pt x="83438" y="1628520"/>
                  </a:lnTo>
                  <a:lnTo>
                    <a:pt x="48640" y="1586318"/>
                  </a:lnTo>
                  <a:lnTo>
                    <a:pt x="22478" y="1538096"/>
                  </a:lnTo>
                  <a:lnTo>
                    <a:pt x="5841" y="1484375"/>
                  </a:lnTo>
                  <a:lnTo>
                    <a:pt x="0" y="1427098"/>
                  </a:lnTo>
                  <a:lnTo>
                    <a:pt x="0" y="284860"/>
                  </a:lnTo>
                  <a:lnTo>
                    <a:pt x="5841" y="227583"/>
                  </a:lnTo>
                  <a:lnTo>
                    <a:pt x="22478" y="173862"/>
                  </a:lnTo>
                  <a:lnTo>
                    <a:pt x="48640" y="125602"/>
                  </a:lnTo>
                  <a:lnTo>
                    <a:pt x="83438" y="83438"/>
                  </a:lnTo>
                  <a:lnTo>
                    <a:pt x="125729" y="48640"/>
                  </a:lnTo>
                  <a:lnTo>
                    <a:pt x="173862" y="22478"/>
                  </a:lnTo>
                  <a:lnTo>
                    <a:pt x="227711" y="5714"/>
                  </a:lnTo>
                  <a:lnTo>
                    <a:pt x="284861" y="0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8415019" y="4034535"/>
            <a:ext cx="2364740" cy="1800225"/>
            <a:chOff x="8415019" y="4034535"/>
            <a:chExt cx="2364740" cy="180022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34069" y="4053624"/>
              <a:ext cx="2326639" cy="1587389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8424544" y="4044060"/>
              <a:ext cx="2345690" cy="1781175"/>
            </a:xfrm>
            <a:custGeom>
              <a:avLst/>
              <a:gdLst/>
              <a:ahLst/>
              <a:cxnLst/>
              <a:rect l="l" t="t" r="r" b="b"/>
              <a:pathLst>
                <a:path w="2345690" h="1781175">
                  <a:moveTo>
                    <a:pt x="302895" y="0"/>
                  </a:moveTo>
                  <a:lnTo>
                    <a:pt x="2042922" y="0"/>
                  </a:lnTo>
                  <a:lnTo>
                    <a:pt x="2073655" y="1524"/>
                  </a:lnTo>
                  <a:lnTo>
                    <a:pt x="2132710" y="13588"/>
                  </a:lnTo>
                  <a:lnTo>
                    <a:pt x="2187066" y="36575"/>
                  </a:lnTo>
                  <a:lnTo>
                    <a:pt x="2257044" y="88772"/>
                  </a:lnTo>
                  <a:lnTo>
                    <a:pt x="2293874" y="133476"/>
                  </a:lnTo>
                  <a:lnTo>
                    <a:pt x="2321940" y="185165"/>
                  </a:lnTo>
                  <a:lnTo>
                    <a:pt x="2339594" y="242062"/>
                  </a:lnTo>
                  <a:lnTo>
                    <a:pt x="2345689" y="302894"/>
                  </a:lnTo>
                  <a:lnTo>
                    <a:pt x="2345689" y="1477645"/>
                  </a:lnTo>
                  <a:lnTo>
                    <a:pt x="2339594" y="1538477"/>
                  </a:lnTo>
                  <a:lnTo>
                    <a:pt x="2321940" y="1595450"/>
                  </a:lnTo>
                  <a:lnTo>
                    <a:pt x="2293874" y="1647151"/>
                  </a:lnTo>
                  <a:lnTo>
                    <a:pt x="2257044" y="1691830"/>
                  </a:lnTo>
                  <a:lnTo>
                    <a:pt x="2212339" y="1728698"/>
                  </a:lnTo>
                  <a:lnTo>
                    <a:pt x="2160651" y="1756765"/>
                  </a:lnTo>
                  <a:lnTo>
                    <a:pt x="2103754" y="1774431"/>
                  </a:lnTo>
                  <a:lnTo>
                    <a:pt x="2042922" y="1780578"/>
                  </a:lnTo>
                  <a:lnTo>
                    <a:pt x="302895" y="1780578"/>
                  </a:lnTo>
                  <a:lnTo>
                    <a:pt x="242061" y="1774431"/>
                  </a:lnTo>
                  <a:lnTo>
                    <a:pt x="185165" y="1756765"/>
                  </a:lnTo>
                  <a:lnTo>
                    <a:pt x="133476" y="1728698"/>
                  </a:lnTo>
                  <a:lnTo>
                    <a:pt x="88773" y="1691830"/>
                  </a:lnTo>
                  <a:lnTo>
                    <a:pt x="51943" y="1647151"/>
                  </a:lnTo>
                  <a:lnTo>
                    <a:pt x="23875" y="1595450"/>
                  </a:lnTo>
                  <a:lnTo>
                    <a:pt x="6223" y="1538477"/>
                  </a:lnTo>
                  <a:lnTo>
                    <a:pt x="0" y="1477645"/>
                  </a:lnTo>
                  <a:lnTo>
                    <a:pt x="0" y="302894"/>
                  </a:lnTo>
                  <a:lnTo>
                    <a:pt x="6223" y="242062"/>
                  </a:lnTo>
                  <a:lnTo>
                    <a:pt x="23875" y="185165"/>
                  </a:lnTo>
                  <a:lnTo>
                    <a:pt x="51943" y="133476"/>
                  </a:lnTo>
                  <a:lnTo>
                    <a:pt x="88773" y="88772"/>
                  </a:lnTo>
                  <a:lnTo>
                    <a:pt x="133476" y="51943"/>
                  </a:lnTo>
                  <a:lnTo>
                    <a:pt x="185165" y="23875"/>
                  </a:lnTo>
                  <a:lnTo>
                    <a:pt x="242061" y="6095"/>
                  </a:lnTo>
                  <a:lnTo>
                    <a:pt x="302895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53784" y="1206753"/>
          <a:ext cx="12103100" cy="536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515"/>
                <a:gridCol w="3197860"/>
                <a:gridCol w="3518534"/>
                <a:gridCol w="2366645"/>
                <a:gridCol w="2125345"/>
              </a:tblGrid>
              <a:tr h="371475">
                <a:tc>
                  <a:txBody>
                    <a:bodyPr/>
                    <a:lstStyle/>
                    <a:p>
                      <a:pPr algn="ctr" marL="876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9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F242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17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2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F2424"/>
                    </a:solidFill>
                  </a:tcPr>
                </a:tc>
                <a:tc>
                  <a:txBody>
                    <a:bodyPr/>
                    <a:lstStyle/>
                    <a:p>
                      <a:pPr marL="10979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6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Descripción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F2424"/>
                    </a:solidFill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7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Responsable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F2424"/>
                    </a:solidFill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F2424"/>
                    </a:solidFill>
                  </a:tcPr>
                </a:tc>
              </a:tr>
              <a:tr h="1615440">
                <a:tc>
                  <a:txBody>
                    <a:bodyPr/>
                    <a:lstStyle/>
                    <a:p>
                      <a:pPr algn="ctr" marL="863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25">
                          <a:latin typeface="Calibri"/>
                          <a:cs typeface="Calibri"/>
                        </a:rPr>
                        <a:t>Optimización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Proceso</a:t>
                      </a:r>
                      <a:r>
                        <a:rPr dirty="0" sz="12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Penal.*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27635" marR="1130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85">
                          <a:latin typeface="Calibri"/>
                          <a:cs typeface="Calibri"/>
                        </a:rPr>
                        <a:t>Garantizar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dignidad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personas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mediante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impulso</a:t>
                      </a:r>
                      <a:r>
                        <a:rPr dirty="0" sz="1000" spc="45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4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proceso</a:t>
                      </a:r>
                      <a:r>
                        <a:rPr dirty="0" sz="1000" spc="45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5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trasformación</a:t>
                      </a:r>
                      <a:r>
                        <a:rPr dirty="0" sz="1000" spc="4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4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asuntos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4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interno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Poder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Judicial,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eficientizando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reduciendo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tiempos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atención,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impacto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positivo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en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cumplimiento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plazos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vertidos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legislador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código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procesal</a:t>
                      </a:r>
                      <a:r>
                        <a:rPr dirty="0" sz="1000" spc="4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penal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generando</a:t>
                      </a:r>
                      <a:r>
                        <a:rPr dirty="0" sz="1000" spc="4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sinergia,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operadores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justicia,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ejercicio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funciones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les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ha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asignado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norma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procesal.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1925" marR="319405" indent="-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General</a:t>
                      </a:r>
                      <a:r>
                        <a:rPr dirty="0" sz="12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de Administración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Carrera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Judicial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05">
                          <a:latin typeface="Calibri"/>
                          <a:cs typeface="Calibri"/>
                        </a:rPr>
                        <a:t>RD$40,250,000.00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2224405">
                <a:tc>
                  <a:txBody>
                    <a:bodyPr/>
                    <a:lstStyle/>
                    <a:p>
                      <a:pPr algn="ctr" marL="882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marL="179070" marR="2584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05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Operativo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3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Integral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0">
                          <a:latin typeface="Calibri"/>
                          <a:cs typeface="Calibri"/>
                        </a:rPr>
                        <a:t>Calidad*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algn="just" marL="127635" marR="1143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95">
                          <a:latin typeface="Calibri"/>
                          <a:cs typeface="Calibri"/>
                        </a:rPr>
                        <a:t>Consiste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estandarización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procesos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mediante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definición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método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trabajo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(procedimiento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operativo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estándar,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instructivos,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protocolos),</a:t>
                      </a:r>
                      <a:r>
                        <a:rPr dirty="0" sz="1000" spc="4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estructura</a:t>
                      </a:r>
                      <a:r>
                        <a:rPr dirty="0" sz="1000" spc="4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organizativa,</a:t>
                      </a:r>
                      <a:r>
                        <a:rPr dirty="0" sz="1000" spc="459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espacios,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herramientas,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indicadores,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acuerdos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servicio,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acuerdos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operación;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definición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2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2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monitoreo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seguimiento</a:t>
                      </a:r>
                      <a:r>
                        <a:rPr dirty="0" sz="1000" spc="2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estándares;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diseño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3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8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conformidades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(incidencias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operativas,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quejas,</a:t>
                      </a:r>
                      <a:r>
                        <a:rPr dirty="0" sz="1000" spc="4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reclamaciones,</a:t>
                      </a:r>
                      <a:r>
                        <a:rPr dirty="0" sz="1000" spc="4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sugerencia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denuncias</a:t>
                      </a:r>
                      <a:r>
                        <a:rPr dirty="0" sz="1000" spc="4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hallazgos);</a:t>
                      </a:r>
                      <a:r>
                        <a:rPr dirty="0" sz="1000" spc="4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4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000" spc="4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planes</a:t>
                      </a:r>
                      <a:r>
                        <a:rPr dirty="0" sz="1000" spc="4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acción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corrección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mejora,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permitan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lograr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servicio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más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accesible,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 oportuno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transparente.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 marL="697230" marR="278765" indent="-5765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Planificación </a:t>
                      </a:r>
                      <a:r>
                        <a:rPr dirty="0" sz="1200" spc="85">
                          <a:latin typeface="Calibri"/>
                          <a:cs typeface="Calibri"/>
                        </a:rPr>
                        <a:t>Desarrollo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95">
                          <a:latin typeface="Calibri"/>
                          <a:cs typeface="Calibri"/>
                        </a:rPr>
                        <a:t>RD$9,850,096.00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</a:tr>
              <a:tr h="1158240">
                <a:tc>
                  <a:txBody>
                    <a:bodyPr/>
                    <a:lstStyle/>
                    <a:p>
                      <a:pPr algn="ctr" marL="869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5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110">
                          <a:latin typeface="Calibri"/>
                          <a:cs typeface="Calibri"/>
                        </a:rPr>
                        <a:t>Tratamiento</a:t>
                      </a:r>
                      <a:r>
                        <a:rPr dirty="0" sz="12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bajo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4">
                          <a:latin typeface="Calibri"/>
                          <a:cs typeface="Calibri"/>
                        </a:rPr>
                        <a:t>Supervisión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>
                          <a:latin typeface="Calibri"/>
                          <a:cs typeface="Calibri"/>
                        </a:rPr>
                        <a:t>Judicial*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27635" marR="1130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00" spc="85">
                          <a:latin typeface="Calibri"/>
                          <a:cs typeface="Calibri"/>
                        </a:rPr>
                        <a:t>Aplicar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abordaje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integral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través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enfoque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jurídico,</a:t>
                      </a:r>
                      <a:r>
                        <a:rPr dirty="0" sz="1000" spc="45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terapéutico</a:t>
                      </a:r>
                      <a:r>
                        <a:rPr dirty="0" sz="1000" spc="4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salud</a:t>
                      </a:r>
                      <a:r>
                        <a:rPr dirty="0" sz="1000" spc="4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4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manejo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diferenciado</a:t>
                      </a:r>
                      <a:r>
                        <a:rPr dirty="0" sz="1000" spc="31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casos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personas,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producto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uso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problemático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sustancias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controladas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cometen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delitos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menores,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lo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cual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amerita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intervención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médica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equipo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profesional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especializado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 bajo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supervisión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judicial.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53110" marR="476250" indent="-433070">
                        <a:lnSpc>
                          <a:spcPts val="1430"/>
                        </a:lnSpc>
                        <a:spcBef>
                          <a:spcPts val="365"/>
                        </a:spcBef>
                      </a:pPr>
                      <a:r>
                        <a:rPr dirty="0" sz="1200" spc="120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Justicia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Inclusiva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20">
                          <a:latin typeface="Calibri"/>
                          <a:cs typeface="Calibri"/>
                        </a:rPr>
                        <a:t>RD$540,000.00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9164573" y="6572504"/>
            <a:ext cx="29495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*Proyecto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3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arrastre</a:t>
            </a:r>
            <a:r>
              <a:rPr dirty="0" sz="1400" spc="-4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años</a:t>
            </a:r>
            <a:r>
              <a:rPr dirty="0" sz="1400" spc="-2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1F4BC5"/>
                </a:solidFill>
                <a:latin typeface="Calibri"/>
                <a:cs typeface="Calibri"/>
              </a:rPr>
              <a:t>anteriores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0224" y="262323"/>
            <a:ext cx="4171594" cy="7685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53784" y="1206753"/>
          <a:ext cx="12103100" cy="5278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515"/>
                <a:gridCol w="3136900"/>
                <a:gridCol w="3614419"/>
                <a:gridCol w="2298700"/>
                <a:gridCol w="2158365"/>
              </a:tblGrid>
              <a:tr h="371475">
                <a:tc>
                  <a:txBody>
                    <a:bodyPr/>
                    <a:lstStyle/>
                    <a:p>
                      <a:pPr algn="ctr" marL="876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9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F2424"/>
                    </a:solidFill>
                  </a:tcPr>
                </a:tc>
                <a:tc>
                  <a:txBody>
                    <a:bodyPr/>
                    <a:lstStyle/>
                    <a:p>
                      <a:pPr marL="11639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2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F2424"/>
                    </a:solidFill>
                  </a:tcPr>
                </a:tc>
                <a:tc>
                  <a:txBody>
                    <a:bodyPr/>
                    <a:lstStyle/>
                    <a:p>
                      <a:pPr marL="11588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6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Descripción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F242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74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7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Responsable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F2424"/>
                    </a:solidFill>
                  </a:tcPr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FF2424"/>
                    </a:solidFill>
                  </a:tcPr>
                </a:tc>
              </a:tr>
              <a:tr h="2072639">
                <a:tc>
                  <a:txBody>
                    <a:bodyPr/>
                    <a:lstStyle/>
                    <a:p>
                      <a:pPr algn="ctr" marL="863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2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9070" marR="3016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05">
                          <a:latin typeface="Calibri"/>
                          <a:cs typeface="Calibri"/>
                        </a:rPr>
                        <a:t>Tribunales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4">
                          <a:latin typeface="Calibri"/>
                          <a:cs typeface="Calibri"/>
                        </a:rPr>
                        <a:t>día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Estabilización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Operaciones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88595" marR="1498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95">
                          <a:latin typeface="Calibri"/>
                          <a:cs typeface="Calibri"/>
                        </a:rPr>
                        <a:t>Consiste</a:t>
                      </a:r>
                      <a:r>
                        <a:rPr dirty="0" sz="1000" spc="4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aplicación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gran</a:t>
                      </a:r>
                      <a:r>
                        <a:rPr dirty="0" sz="1000" spc="48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escala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estrategias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implementadas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iniciativa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“Tribunales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día”,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objetivo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garantizar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atención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asuntos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casos</a:t>
                      </a:r>
                      <a:r>
                        <a:rPr dirty="0" sz="1000" spc="3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dentro</a:t>
                      </a:r>
                      <a:r>
                        <a:rPr dirty="0" sz="1000" spc="3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3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plazos</a:t>
                      </a:r>
                      <a:r>
                        <a:rPr dirty="0" sz="1000" spc="3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procesales.</a:t>
                      </a:r>
                      <a:r>
                        <a:rPr dirty="0" sz="1000" spc="3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colaboración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Inspectoría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General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llevará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cabo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levantamiento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asuntos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salas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priorizadas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fines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registrar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SGC.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Se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implementa</a:t>
                      </a:r>
                      <a:r>
                        <a:rPr dirty="0" sz="1000" spc="3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3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Centro</a:t>
                      </a:r>
                      <a:r>
                        <a:rPr dirty="0" sz="1000" spc="3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Apoyo</a:t>
                      </a:r>
                      <a:r>
                        <a:rPr dirty="0" sz="1000" spc="3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Operativo Jurisdiccional,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continúa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capacitación</a:t>
                      </a:r>
                      <a:r>
                        <a:rPr dirty="0" sz="1000" spc="2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jueces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empleados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jurisdiccionales,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dotación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recursos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monitoreo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continuo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evaluar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avance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acciones.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20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5">
                          <a:latin typeface="Calibri"/>
                          <a:cs typeface="Calibri"/>
                        </a:rPr>
                        <a:t>Servicio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21615">
                        <a:lnSpc>
                          <a:spcPct val="100000"/>
                        </a:lnSpc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Operaciones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191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60">
                          <a:latin typeface="Calibri"/>
                          <a:cs typeface="Calibri"/>
                        </a:rPr>
                        <a:t>RD$4,703,214.34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4102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79070" marR="1809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50">
                          <a:latin typeface="Calibri"/>
                          <a:cs typeface="Calibri"/>
                        </a:rPr>
                        <a:t>Programa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Transformación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Digital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35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>
                          <a:latin typeface="Calibri"/>
                          <a:cs typeface="Calibri"/>
                        </a:rPr>
                        <a:t>Judicial*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6870" indent="-99060">
                        <a:lnSpc>
                          <a:spcPct val="100000"/>
                        </a:lnSpc>
                        <a:buChar char="-"/>
                        <a:tabLst>
                          <a:tab pos="356870" algn="l"/>
                        </a:tabLst>
                      </a:pPr>
                      <a:r>
                        <a:rPr dirty="0" sz="1200" spc="105">
                          <a:latin typeface="Calibri"/>
                          <a:cs typeface="Calibri"/>
                        </a:rPr>
                        <a:t>Interoperabilidad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Justicia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Calibri"/>
                        <a:buChar char="-"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6870" indent="-99060">
                        <a:lnSpc>
                          <a:spcPct val="100000"/>
                        </a:lnSpc>
                        <a:buChar char="-"/>
                        <a:tabLst>
                          <a:tab pos="356870" algn="l"/>
                        </a:tabLst>
                      </a:pPr>
                      <a:r>
                        <a:rPr dirty="0" sz="1200" spc="110">
                          <a:latin typeface="Calibri"/>
                          <a:cs typeface="Calibri"/>
                        </a:rPr>
                        <a:t>Aplicación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IA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5">
                          <a:latin typeface="Calibri"/>
                          <a:cs typeface="Calibri"/>
                        </a:rPr>
                        <a:t>Robotización*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188595" marR="1479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Diseño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puesta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marcha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soluciones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tecnológicas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habiliten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canales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digitales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000" spc="3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3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3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línea:</a:t>
                      </a:r>
                      <a:r>
                        <a:rPr dirty="0" sz="1000" spc="3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trámites</a:t>
                      </a:r>
                      <a:r>
                        <a:rPr dirty="0" sz="1000" spc="3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judiciales digitales,</a:t>
                      </a:r>
                      <a:r>
                        <a:rPr dirty="0" sz="1000" spc="3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audiencias</a:t>
                      </a:r>
                      <a:r>
                        <a:rPr dirty="0" sz="1000" spc="3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virtuales</a:t>
                      </a:r>
                      <a:r>
                        <a:rPr dirty="0" sz="1000" spc="3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3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firma</a:t>
                      </a:r>
                      <a:r>
                        <a:rPr dirty="0" sz="1000" spc="3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electrónica;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exceptuando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materia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Penal.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188595" marR="1504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Diseño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herramientas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3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uso</a:t>
                      </a:r>
                      <a:r>
                        <a:rPr dirty="0" sz="1000" spc="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Inteligencia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Artificial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eficientizar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operaciones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dentro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tribunales,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esta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novedosa</a:t>
                      </a:r>
                      <a:r>
                        <a:rPr dirty="0" sz="1000" spc="3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tecnología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enfocada</a:t>
                      </a:r>
                      <a:r>
                        <a:rPr dirty="0" sz="1000" spc="3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3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dos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desarrollos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son,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Asistente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Decisiones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ayuda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jueces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abogados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ayudantes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agilizar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toma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decisiones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Identificador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Partes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involucradas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Documentos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Legales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188595" marR="152400">
                        <a:lnSpc>
                          <a:spcPct val="100000"/>
                        </a:lnSpc>
                        <a:tabLst>
                          <a:tab pos="934085" algn="l"/>
                          <a:tab pos="1841500" algn="l"/>
                          <a:tab pos="2356485" algn="l"/>
                        </a:tabLst>
                      </a:pPr>
                      <a:r>
                        <a:rPr dirty="0" sz="1000" spc="95">
                          <a:latin typeface="Calibri"/>
                          <a:cs typeface="Calibri"/>
                        </a:rPr>
                        <a:t>Establecer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procesos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judiciales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integrados</a:t>
                      </a:r>
                      <a:r>
                        <a:rPr dirty="0" sz="1000" spc="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entre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entidades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Estado,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según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Decreto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92-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22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Marco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Nacional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	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Interoperabilidad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Gubernamental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define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intercambio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información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entre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las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instituciones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públicas.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49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120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Tecnología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RD$157,308,171.62**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</a:tr>
              <a:tr h="2423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7630">
                        <a:lnSpc>
                          <a:spcPct val="100000"/>
                        </a:lnSpc>
                      </a:pPr>
                      <a:r>
                        <a:rPr dirty="0" sz="1200" spc="5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76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937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0224" y="262323"/>
            <a:ext cx="4171594" cy="768594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64793" y="6601545"/>
            <a:ext cx="3141980" cy="17970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000" spc="-135">
                <a:latin typeface="Calibri"/>
                <a:cs typeface="Calibri"/>
              </a:rPr>
              <a:t>**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Monto </a:t>
            </a:r>
            <a:r>
              <a:rPr dirty="0" sz="1000" spc="85">
                <a:latin typeface="Calibri"/>
                <a:cs typeface="Calibri"/>
              </a:rPr>
              <a:t>del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Programa</a:t>
            </a:r>
            <a:r>
              <a:rPr dirty="0" sz="1000" spc="114">
                <a:latin typeface="Calibri"/>
                <a:cs typeface="Calibri"/>
              </a:rPr>
              <a:t> de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Transformación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 spc="85">
                <a:latin typeface="Calibri"/>
                <a:cs typeface="Calibri"/>
              </a:rPr>
              <a:t>Digital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164573" y="6617081"/>
            <a:ext cx="29495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*Proyecto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3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arrastre</a:t>
            </a:r>
            <a:r>
              <a:rPr dirty="0" sz="1400" spc="-4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años</a:t>
            </a:r>
            <a:r>
              <a:rPr dirty="0" sz="1400" spc="-2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1F4BC5"/>
                </a:solidFill>
                <a:latin typeface="Calibri"/>
                <a:cs typeface="Calibri"/>
              </a:rPr>
              <a:t>anteriores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16917" y="1336675"/>
          <a:ext cx="12037060" cy="4606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360"/>
                <a:gridCol w="3352800"/>
                <a:gridCol w="3825240"/>
                <a:gridCol w="2156459"/>
                <a:gridCol w="1779904"/>
              </a:tblGrid>
              <a:tr h="370205">
                <a:tc>
                  <a:txBody>
                    <a:bodyPr/>
                    <a:lstStyle/>
                    <a:p>
                      <a:pPr algn="ctr" marL="977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9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74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2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marL="1235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6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Descripción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98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7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Responsable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</a:tr>
              <a:tr h="1310640">
                <a:tc>
                  <a:txBody>
                    <a:bodyPr/>
                    <a:lstStyle/>
                    <a:p>
                      <a:pPr algn="ctr" marL="971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25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105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Atención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0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5">
                          <a:latin typeface="Calibri"/>
                          <a:cs typeface="Calibri"/>
                        </a:rPr>
                        <a:t>Usuario*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22555" marR="1403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Diseño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estandarizado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atención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usuarios(as)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través</a:t>
                      </a:r>
                      <a:r>
                        <a:rPr dirty="0" sz="1000" spc="1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elaboración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una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Política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Atención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Usuarios.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Busca</a:t>
                      </a:r>
                      <a:r>
                        <a:rPr dirty="0" sz="1000" spc="3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mejorar</a:t>
                      </a:r>
                      <a:r>
                        <a:rPr dirty="0" sz="1000" spc="2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calidad</a:t>
                      </a:r>
                      <a:r>
                        <a:rPr dirty="0" sz="1000" spc="2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2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atención,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así 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como</a:t>
                      </a:r>
                      <a:r>
                        <a:rPr dirty="0" sz="1000" spc="3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ampliar</a:t>
                      </a:r>
                      <a:r>
                        <a:rPr dirty="0" sz="1000" spc="3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3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acceso</a:t>
                      </a:r>
                      <a:r>
                        <a:rPr dirty="0" sz="1000" spc="29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3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justicia</a:t>
                      </a:r>
                      <a:r>
                        <a:rPr dirty="0" sz="1000" spc="3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mediante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diferentes</a:t>
                      </a:r>
                      <a:r>
                        <a:rPr dirty="0" sz="1000" spc="3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canales</a:t>
                      </a:r>
                      <a:r>
                        <a:rPr dirty="0" sz="1000" spc="3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mecanismos</a:t>
                      </a:r>
                      <a:r>
                        <a:rPr dirty="0" sz="1000" spc="3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sostenidos</a:t>
                      </a:r>
                      <a:r>
                        <a:rPr dirty="0" sz="1000" spc="3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nuevas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tecnologías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protocolos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aseguren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trato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digno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personas.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5">
                          <a:latin typeface="Calibri"/>
                          <a:cs typeface="Calibri"/>
                        </a:rPr>
                        <a:t>Servicio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13360">
                        <a:lnSpc>
                          <a:spcPct val="100000"/>
                        </a:lnSpc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Operaciones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90">
                          <a:latin typeface="Calibri"/>
                          <a:cs typeface="Calibri"/>
                        </a:rPr>
                        <a:t>RD$10,670,000.00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4102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88595" marR="1149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50">
                          <a:latin typeface="Calibri"/>
                          <a:cs typeface="Calibri"/>
                        </a:rPr>
                        <a:t>Programa</a:t>
                      </a:r>
                      <a:r>
                        <a:rPr dirty="0" sz="12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Transformación </a:t>
                      </a:r>
                      <a:r>
                        <a:rPr dirty="0" sz="1200" spc="114">
                          <a:latin typeface="Calibri"/>
                          <a:cs typeface="Calibri"/>
                        </a:rPr>
                        <a:t>Digital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5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1200" spc="135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Judicial:*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7030" indent="-99060">
                        <a:lnSpc>
                          <a:spcPct val="100000"/>
                        </a:lnSpc>
                        <a:buChar char="-"/>
                        <a:tabLst>
                          <a:tab pos="367030" algn="l"/>
                        </a:tabLst>
                      </a:pPr>
                      <a:r>
                        <a:rPr dirty="0" sz="1200" spc="13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4">
                          <a:latin typeface="Calibri"/>
                          <a:cs typeface="Calibri"/>
                        </a:rPr>
                        <a:t>Casos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Calibri"/>
                        <a:buChar char="-"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67030" indent="-99060">
                        <a:lnSpc>
                          <a:spcPct val="100000"/>
                        </a:lnSpc>
                        <a:buChar char="-"/>
                        <a:tabLst>
                          <a:tab pos="367030" algn="l"/>
                        </a:tabLst>
                      </a:pPr>
                      <a:r>
                        <a:rPr dirty="0" sz="1200" spc="125">
                          <a:latin typeface="Calibri"/>
                          <a:cs typeface="Calibri"/>
                        </a:rPr>
                        <a:t>Acceso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4">
                          <a:latin typeface="Calibri"/>
                          <a:cs typeface="Calibri"/>
                        </a:rPr>
                        <a:t>Digital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Audiencias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0">
                          <a:latin typeface="Calibri"/>
                          <a:cs typeface="Calibri"/>
                        </a:rPr>
                        <a:t>Virtuales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  <a:tc rowSpan="2">
                  <a:txBody>
                    <a:bodyPr/>
                    <a:lstStyle/>
                    <a:p>
                      <a:pPr algn="just" marL="122555" marR="1403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Diseño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puesta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marcha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soluciones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tecnológicas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habiliten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canales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digitales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judicial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línea: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trámites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judiciales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digitales,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audiencias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virtuales</a:t>
                      </a:r>
                      <a:r>
                        <a:rPr dirty="0" sz="1000" spc="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3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firma</a:t>
                      </a:r>
                      <a:r>
                        <a:rPr dirty="0" sz="1000" spc="3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electrónica;</a:t>
                      </a:r>
                      <a:r>
                        <a:rPr dirty="0" sz="1000" spc="3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exceptuando</a:t>
                      </a:r>
                      <a:r>
                        <a:rPr dirty="0" sz="1000" spc="3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3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materia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Penal.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122555" marR="1409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80">
                          <a:latin typeface="Calibri"/>
                          <a:cs typeface="Calibri"/>
                        </a:rPr>
                        <a:t>Desarrollo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integral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Casos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Judiciales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abarca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diferentes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jurisdicciones.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122555" marR="140335">
                        <a:lnSpc>
                          <a:spcPct val="100000"/>
                        </a:lnSpc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Diseño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desarrollo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infraestructura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necesaria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permitir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acceso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digital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servicios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judiciales,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así 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como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3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3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capacidad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realizar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audiencias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virtuales.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 algn="ctr" marR="3238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Tecnología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RD$157,308,171.62**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</a:tr>
              <a:tr h="1509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95885">
                        <a:lnSpc>
                          <a:spcPct val="100000"/>
                        </a:lnSpc>
                      </a:pPr>
                      <a:r>
                        <a:rPr dirty="0" sz="1200" spc="95"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97790">
                        <a:lnSpc>
                          <a:spcPct val="100000"/>
                        </a:lnSpc>
                      </a:pPr>
                      <a:r>
                        <a:rPr dirty="0" sz="1200" spc="50">
                          <a:latin typeface="Calibri"/>
                          <a:cs typeface="Calibri"/>
                        </a:rPr>
                        <a:t>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7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735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005840">
                <a:tc>
                  <a:txBody>
                    <a:bodyPr/>
                    <a:lstStyle/>
                    <a:p>
                      <a:pPr algn="ctr" marL="9461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10">
                          <a:latin typeface="Calibri"/>
                          <a:cs typeface="Calibri"/>
                        </a:rPr>
                        <a:t>Apertura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35">
                          <a:latin typeface="Calibri"/>
                          <a:cs typeface="Calibri"/>
                        </a:rPr>
                        <a:t>Sedes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Judiciales: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0">
                          <a:latin typeface="Calibri"/>
                          <a:cs typeface="Calibri"/>
                        </a:rPr>
                        <a:t>SDE,</a:t>
                      </a:r>
                      <a:r>
                        <a:rPr dirty="0" sz="12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SDO,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8595">
                        <a:lnSpc>
                          <a:spcPct val="100000"/>
                        </a:lnSpc>
                      </a:pPr>
                      <a:r>
                        <a:rPr dirty="0" sz="1200" spc="70">
                          <a:latin typeface="Calibri"/>
                          <a:cs typeface="Calibri"/>
                        </a:rPr>
                        <a:t>DN*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22555" marR="1409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00" spc="95">
                          <a:latin typeface="Calibri"/>
                          <a:cs typeface="Calibri"/>
                        </a:rPr>
                        <a:t>Apertura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puesta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4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operación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sedes</a:t>
                      </a:r>
                      <a:r>
                        <a:rPr dirty="0" sz="1000" spc="4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judiciales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dignas</a:t>
                      </a:r>
                      <a:r>
                        <a:rPr dirty="0" sz="1000" spc="4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accesibles</a:t>
                      </a:r>
                      <a:r>
                        <a:rPr dirty="0" sz="1000" spc="4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4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Santo</a:t>
                      </a:r>
                      <a:r>
                        <a:rPr dirty="0" sz="1000" spc="4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Domingo</a:t>
                      </a:r>
                      <a:r>
                        <a:rPr dirty="0" sz="1000" spc="4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Este,</a:t>
                      </a:r>
                      <a:r>
                        <a:rPr dirty="0" sz="1000" spc="4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Santo 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Domingo</a:t>
                      </a:r>
                      <a:r>
                        <a:rPr dirty="0" sz="1000" spc="3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Oeste</a:t>
                      </a:r>
                      <a:r>
                        <a:rPr dirty="0" sz="1000" spc="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Distrito</a:t>
                      </a:r>
                      <a:r>
                        <a:rPr dirty="0" sz="1000" spc="3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Nacional,</a:t>
                      </a:r>
                      <a:r>
                        <a:rPr dirty="0" sz="1000" spc="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3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brindar</a:t>
                      </a:r>
                      <a:r>
                        <a:rPr dirty="0" sz="1000" spc="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servicio</a:t>
                      </a:r>
                      <a:r>
                        <a:rPr dirty="0" sz="1000" spc="38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oportuno</a:t>
                      </a:r>
                      <a:r>
                        <a:rPr dirty="0" sz="1000" spc="4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38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ciudadanos</a:t>
                      </a:r>
                      <a:r>
                        <a:rPr dirty="0" sz="1000" spc="39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y/o</a:t>
                      </a:r>
                      <a:r>
                        <a:rPr dirty="0" sz="1000" spc="39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ciudadanas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requieran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resolver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situaciones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conflictivas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apoyo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judicial.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ts val="1435"/>
                        </a:lnSpc>
                        <a:spcBef>
                          <a:spcPts val="305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R="31115">
                        <a:lnSpc>
                          <a:spcPts val="1435"/>
                        </a:lnSpc>
                      </a:pPr>
                      <a:r>
                        <a:rPr dirty="0" sz="1200" spc="100">
                          <a:latin typeface="Calibri"/>
                          <a:cs typeface="Calibri"/>
                        </a:rPr>
                        <a:t>Infraestructura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Física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85">
                          <a:latin typeface="Calibri"/>
                          <a:cs typeface="Calibri"/>
                        </a:rPr>
                        <a:t>RD$336,100,000.00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1459" y="273692"/>
            <a:ext cx="3315158" cy="82968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64793" y="6601545"/>
            <a:ext cx="3141980" cy="17970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000" spc="-135">
                <a:latin typeface="Calibri"/>
                <a:cs typeface="Calibri"/>
              </a:rPr>
              <a:t>**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Monto </a:t>
            </a:r>
            <a:r>
              <a:rPr dirty="0" sz="1000" spc="85">
                <a:latin typeface="Calibri"/>
                <a:cs typeface="Calibri"/>
              </a:rPr>
              <a:t>del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125">
                <a:latin typeface="Calibri"/>
                <a:cs typeface="Calibri"/>
              </a:rPr>
              <a:t>Programa</a:t>
            </a:r>
            <a:r>
              <a:rPr dirty="0" sz="1000" spc="114">
                <a:latin typeface="Calibri"/>
                <a:cs typeface="Calibri"/>
              </a:rPr>
              <a:t> de</a:t>
            </a:r>
            <a:r>
              <a:rPr dirty="0" sz="1000" spc="60">
                <a:latin typeface="Calibri"/>
                <a:cs typeface="Calibri"/>
              </a:rPr>
              <a:t> </a:t>
            </a:r>
            <a:r>
              <a:rPr dirty="0" sz="1000" spc="90">
                <a:latin typeface="Calibri"/>
                <a:cs typeface="Calibri"/>
              </a:rPr>
              <a:t>Transformación</a:t>
            </a:r>
            <a:r>
              <a:rPr dirty="0" sz="1000" spc="114">
                <a:latin typeface="Calibri"/>
                <a:cs typeface="Calibri"/>
              </a:rPr>
              <a:t> </a:t>
            </a:r>
            <a:r>
              <a:rPr dirty="0" sz="1000" spc="85">
                <a:latin typeface="Calibri"/>
                <a:cs typeface="Calibri"/>
              </a:rPr>
              <a:t>Digital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164573" y="6617081"/>
            <a:ext cx="29495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*Proyecto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3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arrastre</a:t>
            </a:r>
            <a:r>
              <a:rPr dirty="0" sz="1400" spc="-4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años</a:t>
            </a:r>
            <a:r>
              <a:rPr dirty="0" sz="1400" spc="-2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1F4BC5"/>
                </a:solidFill>
                <a:latin typeface="Calibri"/>
                <a:cs typeface="Calibri"/>
              </a:rPr>
              <a:t>anteriores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16917" y="1336675"/>
          <a:ext cx="12056110" cy="3539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994"/>
                <a:gridCol w="3105785"/>
                <a:gridCol w="4143375"/>
                <a:gridCol w="2041525"/>
                <a:gridCol w="1840229"/>
              </a:tblGrid>
              <a:tr h="370205">
                <a:tc>
                  <a:txBody>
                    <a:bodyPr/>
                    <a:lstStyle/>
                    <a:p>
                      <a:pPr algn="ctr" marL="9652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9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marL="12477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2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08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6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Descripción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7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Responsable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marL="2470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algn="ctr" marL="965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9865" marR="3670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35">
                          <a:latin typeface="Calibri"/>
                          <a:cs typeface="Calibri"/>
                        </a:rPr>
                        <a:t>Adecuación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sedes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Infraestructura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65">
                          <a:latin typeface="Calibri"/>
                          <a:cs typeface="Calibri"/>
                        </a:rPr>
                        <a:t>Digna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>
                          <a:latin typeface="Calibri"/>
                          <a:cs typeface="Calibri"/>
                        </a:rPr>
                        <a:t>accesible*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74650" marR="1993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125">
                          <a:latin typeface="Calibri"/>
                          <a:cs typeface="Calibri"/>
                        </a:rPr>
                        <a:t>Remozamiento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adecuación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accesos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espacios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públicos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sedes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judiciales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facilitar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acceso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personas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condición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vulnerabilidad,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usuarios(as)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general,</a:t>
                      </a:r>
                      <a:r>
                        <a:rPr dirty="0" sz="1000" spc="3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jueces(zas)</a:t>
                      </a:r>
                      <a:r>
                        <a:rPr dirty="0" sz="1000" spc="3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servidores(as)</a:t>
                      </a:r>
                      <a:r>
                        <a:rPr dirty="0" sz="1000" spc="3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judiciales.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Implicaría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intervenciones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mejorar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accesibilidad, mobiliario,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baños,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estrados,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impermeabilizantes,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electricidad,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plomería,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fachadas,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pintura,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según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necesidad.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04470" marR="239395" indent="3168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Infraestructura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Física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100">
                          <a:latin typeface="Calibri"/>
                          <a:cs typeface="Calibri"/>
                        </a:rPr>
                        <a:t>RD$275,200,000.00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 marL="977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marL="189865" marR="4241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30">
                          <a:latin typeface="Calibri"/>
                          <a:cs typeface="Calibri"/>
                        </a:rPr>
                        <a:t>Mecanismos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Adversariales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Resolución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5">
                          <a:latin typeface="Calibri"/>
                          <a:cs typeface="Calibri"/>
                        </a:rPr>
                        <a:t>Conflictos*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/>
                </a:tc>
                <a:tc>
                  <a:txBody>
                    <a:bodyPr/>
                    <a:lstStyle/>
                    <a:p>
                      <a:pPr algn="just" marL="374650" marR="1968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Impulsar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promover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4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uso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mecanismos</a:t>
                      </a:r>
                      <a:r>
                        <a:rPr dirty="0" sz="1000" spc="4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no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adversariales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ampliar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canales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conciliación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mediación,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como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vías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acceso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justicia.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 marL="652780" marR="254635" indent="-433070">
                        <a:lnSpc>
                          <a:spcPts val="1430"/>
                        </a:lnSpc>
                        <a:spcBef>
                          <a:spcPts val="360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Justicia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Inclusiva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5720"/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110">
                          <a:latin typeface="Calibri"/>
                          <a:cs typeface="Calibri"/>
                        </a:rPr>
                        <a:t>RD$7,440,000.00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/>
                </a:tc>
              </a:tr>
              <a:tr h="1157605">
                <a:tc>
                  <a:txBody>
                    <a:bodyPr/>
                    <a:lstStyle/>
                    <a:p>
                      <a:pPr algn="ctr" marL="9715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10">
                          <a:latin typeface="Calibri"/>
                          <a:cs typeface="Calibri"/>
                        </a:rPr>
                        <a:t>Justicia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Restaurativa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Juvenil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74650" marR="1981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Dotación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mediadores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especializados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personal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capacitado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justicia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penal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restaurativa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centros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mediación.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Implica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involucramiento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las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instituciones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que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conforman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penal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juvenil,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comunidad</a:t>
                      </a:r>
                      <a:r>
                        <a:rPr dirty="0" sz="1000" spc="4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organizaciones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48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sociedad</a:t>
                      </a:r>
                      <a:r>
                        <a:rPr dirty="0" sz="1000" spc="4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civil;</a:t>
                      </a:r>
                      <a:r>
                        <a:rPr dirty="0" sz="1000" spc="4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adecuación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áreas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físicas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creación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estructura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esquema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trabajo.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52780" marR="254635" indent="-4330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Justicia </a:t>
                      </a:r>
                      <a:r>
                        <a:rPr dirty="0" sz="1200" spc="90">
                          <a:latin typeface="Calibri"/>
                          <a:cs typeface="Calibri"/>
                        </a:rPr>
                        <a:t>Inclusiva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RD$620,000.00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1459" y="273692"/>
            <a:ext cx="3315158" cy="82968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164573" y="6617081"/>
            <a:ext cx="29495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*Proyecto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3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arrastre</a:t>
            </a:r>
            <a:r>
              <a:rPr dirty="0" sz="1400" spc="-4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años</a:t>
            </a:r>
            <a:r>
              <a:rPr dirty="0" sz="1400" spc="-2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1F4BC5"/>
                </a:solidFill>
                <a:latin typeface="Calibri"/>
                <a:cs typeface="Calibri"/>
              </a:rPr>
              <a:t>anteriores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16917" y="1336675"/>
          <a:ext cx="12084685" cy="33572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0900"/>
                <a:gridCol w="3342640"/>
                <a:gridCol w="3821429"/>
                <a:gridCol w="2251709"/>
                <a:gridCol w="1742440"/>
              </a:tblGrid>
              <a:tr h="370205">
                <a:tc>
                  <a:txBody>
                    <a:bodyPr/>
                    <a:lstStyle/>
                    <a:p>
                      <a:pPr algn="ctr" marL="984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9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2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marL="12674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6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Descripción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marL="38671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7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Responsable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800" spc="1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1F4BC5"/>
                    </a:solidFill>
                  </a:tcPr>
                </a:tc>
              </a:tr>
              <a:tr h="2987040">
                <a:tc>
                  <a:txBody>
                    <a:bodyPr/>
                    <a:lstStyle/>
                    <a:p>
                      <a:pPr algn="ctr" marL="984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9865" marR="1384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25">
                          <a:latin typeface="Calibri"/>
                          <a:cs typeface="Calibri"/>
                        </a:rPr>
                        <a:t>Identidad</a:t>
                      </a:r>
                      <a:r>
                        <a:rPr dirty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Institucional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Accesibilidad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Usabilidad</a:t>
                      </a:r>
                      <a:r>
                        <a:rPr dirty="0" sz="12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Portales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0">
                          <a:latin typeface="Calibri"/>
                          <a:cs typeface="Calibri"/>
                        </a:rPr>
                        <a:t>Web*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46050" marR="977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Diseño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una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estrategia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marca</a:t>
                      </a:r>
                      <a:r>
                        <a:rPr dirty="0" sz="1000" spc="1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sus</a:t>
                      </a:r>
                      <a:r>
                        <a:rPr dirty="0" sz="10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órganos</a:t>
                      </a:r>
                      <a:r>
                        <a:rPr dirty="0" sz="10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servicios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basada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estrategia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valores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organización.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just" marL="146050" marR="95885">
                        <a:lnSpc>
                          <a:spcPct val="100000"/>
                        </a:lnSpc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Diagnóstico</a:t>
                      </a:r>
                      <a:r>
                        <a:rPr dirty="0" sz="1000" spc="48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9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rediseño</a:t>
                      </a:r>
                      <a:r>
                        <a:rPr dirty="0" sz="1000" spc="49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9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49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portales</a:t>
                      </a:r>
                      <a:r>
                        <a:rPr dirty="0" sz="1000" spc="49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web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institucionales</a:t>
                      </a:r>
                      <a:r>
                        <a:rPr dirty="0" sz="10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lograr</a:t>
                      </a:r>
                      <a:r>
                        <a:rPr dirty="0" sz="10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1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entorno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web</a:t>
                      </a:r>
                      <a:r>
                        <a:rPr dirty="0" sz="1000" spc="1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adaptado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4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necesidades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4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visitantes,</a:t>
                      </a:r>
                      <a:r>
                        <a:rPr dirty="0" sz="1000" spc="4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objetivo</a:t>
                      </a:r>
                      <a:r>
                        <a:rPr dirty="0" sz="1000" spc="4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mejorar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experiencia</a:t>
                      </a:r>
                      <a:r>
                        <a:rPr dirty="0" sz="1000" spc="2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usuario,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garantizar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funcionamiento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más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ágil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menor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tiempo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respuesta;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enriquecer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contenidos</a:t>
                      </a:r>
                      <a:r>
                        <a:rPr dirty="0" sz="1000" spc="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adaptarlos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un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lenguaje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fácil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comprensión.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Este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rediseño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permitirá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portales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web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puedan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ser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fácilmente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utilizados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1000" spc="3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personas</a:t>
                      </a:r>
                      <a:r>
                        <a:rPr dirty="0" sz="1000" spc="3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3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diferentes</a:t>
                      </a:r>
                      <a:r>
                        <a:rPr dirty="0" sz="1000" spc="3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discapacidades,</a:t>
                      </a:r>
                      <a:r>
                        <a:rPr dirty="0" sz="1000" spc="3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cumplimiento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estándares</a:t>
                      </a:r>
                      <a:r>
                        <a:rPr dirty="0" sz="1000" spc="25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exigidos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normativa</a:t>
                      </a:r>
                      <a:r>
                        <a:rPr dirty="0" sz="1000" spc="3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B2: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Accesibilidad</a:t>
                      </a:r>
                      <a:r>
                        <a:rPr dirty="0" sz="1000" spc="3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Web,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Oficina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Gubernamental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Tecnologías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Información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Comunicación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(OGTIC),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avalada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Consejo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Nacional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2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Discapacidad,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CONADIS</a:t>
                      </a:r>
                      <a:r>
                        <a:rPr dirty="0" sz="1000" spc="43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3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por</a:t>
                      </a:r>
                      <a:r>
                        <a:rPr dirty="0" sz="1000" spc="43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42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Instituto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Dominicano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Calidad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(INDOCAL).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3505" marR="1403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35">
                          <a:latin typeface="Calibri"/>
                          <a:cs typeface="Calibri"/>
                        </a:rPr>
                        <a:t>Producción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200" spc="114">
                          <a:latin typeface="Calibri"/>
                          <a:cs typeface="Calibri"/>
                        </a:rPr>
                        <a:t>Identidad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R="32384">
                        <a:lnSpc>
                          <a:spcPct val="100000"/>
                        </a:lnSpc>
                      </a:pPr>
                      <a:r>
                        <a:rPr dirty="0" sz="1200" spc="90">
                          <a:latin typeface="Calibri"/>
                          <a:cs typeface="Calibri"/>
                        </a:rPr>
                        <a:t>Institucional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10">
                          <a:latin typeface="Calibri"/>
                          <a:cs typeface="Calibri"/>
                        </a:rPr>
                        <a:t>RD$36,000,000.00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1459" y="273692"/>
            <a:ext cx="3315158" cy="82968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164573" y="6617081"/>
            <a:ext cx="29495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*Proyecto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3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arrastre</a:t>
            </a:r>
            <a:r>
              <a:rPr dirty="0" sz="1400" spc="-4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años</a:t>
            </a:r>
            <a:r>
              <a:rPr dirty="0" sz="1400" spc="-2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1F4BC5"/>
                </a:solidFill>
                <a:latin typeface="Calibri"/>
                <a:cs typeface="Calibri"/>
              </a:rPr>
              <a:t>anteriores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6217" y="1195450"/>
          <a:ext cx="12139295" cy="4471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735"/>
                <a:gridCol w="2891790"/>
                <a:gridCol w="4130675"/>
                <a:gridCol w="2061845"/>
                <a:gridCol w="2176779"/>
              </a:tblGrid>
              <a:tr h="365760">
                <a:tc>
                  <a:txBody>
                    <a:bodyPr/>
                    <a:lstStyle/>
                    <a:p>
                      <a:pPr algn="ctr" marL="10731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9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11461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2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87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16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Descripción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17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Responsable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1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</a:tr>
              <a:tr h="2225040">
                <a:tc>
                  <a:txBody>
                    <a:bodyPr/>
                    <a:lstStyle/>
                    <a:p>
                      <a:pPr algn="ctr" marL="1054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9390" marR="3302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13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2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recursos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institucionales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(ERP).*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76555" marR="1739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110">
                          <a:latin typeface="Calibri"/>
                          <a:cs typeface="Calibri"/>
                        </a:rPr>
                        <a:t>Puesta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3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funcionamiento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000" spc="3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recursos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integrará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los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procesos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asignación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mismos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desde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000" spc="3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planificación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hasta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destino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final,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facilitando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comunicación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interna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datos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compartidos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Consejo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del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Judicial,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Escuela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Nacional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Judicatura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Registro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Inmobiliario.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376555">
                        <a:lnSpc>
                          <a:spcPct val="100000"/>
                        </a:lnSpc>
                      </a:pPr>
                      <a:r>
                        <a:rPr dirty="0" sz="1000" spc="90">
                          <a:latin typeface="Calibri"/>
                          <a:cs typeface="Calibri"/>
                        </a:rPr>
                        <a:t>Incluye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siguientes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módulos: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456565" indent="-80010">
                        <a:lnSpc>
                          <a:spcPct val="100000"/>
                        </a:lnSpc>
                        <a:buChar char="-"/>
                        <a:tabLst>
                          <a:tab pos="456565" algn="l"/>
                        </a:tabLst>
                      </a:pPr>
                      <a:r>
                        <a:rPr dirty="0" sz="1000" spc="90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Humana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y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Nómina.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456565" indent="-80010">
                        <a:lnSpc>
                          <a:spcPct val="100000"/>
                        </a:lnSpc>
                        <a:buChar char="-"/>
                        <a:tabLst>
                          <a:tab pos="456565" algn="l"/>
                        </a:tabLst>
                      </a:pPr>
                      <a:r>
                        <a:rPr dirty="0" sz="1000" spc="90">
                          <a:latin typeface="Calibri"/>
                          <a:cs typeface="Calibri"/>
                        </a:rPr>
                        <a:t>Finanzas,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Activos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Fijos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Presupuesto.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456565" indent="-80010">
                        <a:lnSpc>
                          <a:spcPct val="100000"/>
                        </a:lnSpc>
                        <a:buChar char="-"/>
                        <a:tabLst>
                          <a:tab pos="456565" algn="l"/>
                        </a:tabLst>
                      </a:pPr>
                      <a:r>
                        <a:rPr dirty="0" sz="1000" spc="70">
                          <a:latin typeface="Calibri"/>
                          <a:cs typeface="Calibri"/>
                        </a:rPr>
                        <a:t>Auditoría,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Compras,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Inventarios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Mantenimiento.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456565" indent="-80010">
                        <a:lnSpc>
                          <a:spcPct val="100000"/>
                        </a:lnSpc>
                        <a:buChar char="-"/>
                        <a:tabLst>
                          <a:tab pos="456565" algn="l"/>
                        </a:tabLst>
                      </a:pPr>
                      <a:r>
                        <a:rPr dirty="0" sz="1000" spc="70">
                          <a:latin typeface="Calibri"/>
                          <a:cs typeface="Calibri"/>
                        </a:rPr>
                        <a:t>Planificación.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just" marL="376555" marR="173990">
                        <a:lnSpc>
                          <a:spcPct val="100000"/>
                        </a:lnSpc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Implica</a:t>
                      </a:r>
                      <a:r>
                        <a:rPr dirty="0" sz="1000" spc="2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adecuación</a:t>
                      </a:r>
                      <a:r>
                        <a:rPr dirty="0" sz="1000" spc="3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procesos</a:t>
                      </a:r>
                      <a:r>
                        <a:rPr dirty="0" sz="1000" spc="3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administrativos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gestión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recursos</a:t>
                      </a:r>
                      <a:r>
                        <a:rPr dirty="0" sz="1000" spc="3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3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dicha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solución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tecnológica.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Financiera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90">
                          <a:latin typeface="Calibri"/>
                          <a:cs typeface="Calibri"/>
                        </a:rPr>
                        <a:t>RD$13,000,000.00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1880870">
                <a:tc>
                  <a:txBody>
                    <a:bodyPr/>
                    <a:lstStyle/>
                    <a:p>
                      <a:pPr algn="ctr" marL="1060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 marR="7467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3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Evaluación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5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Desempeño*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337820" marR="1346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00" spc="105">
                          <a:latin typeface="Calibri"/>
                          <a:cs typeface="Calibri"/>
                        </a:rPr>
                        <a:t>Diseño</a:t>
                      </a:r>
                      <a:r>
                        <a:rPr dirty="0" sz="1000" spc="3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3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3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3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mecanismos</a:t>
                      </a:r>
                      <a:r>
                        <a:rPr dirty="0" sz="1000" spc="3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herramientas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control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 necesarios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evaluación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rendimiento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jueces(as)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servidores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(as)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judiciales.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realizará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definición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indicadores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gestión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individuales,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así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como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establecimiento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metas,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4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permita</a:t>
                      </a:r>
                      <a:r>
                        <a:rPr dirty="0" sz="1000" spc="4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observar</a:t>
                      </a:r>
                      <a:r>
                        <a:rPr dirty="0" sz="1000" spc="4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43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cumplimiento</a:t>
                      </a:r>
                      <a:r>
                        <a:rPr dirty="0" sz="1000" spc="4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4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productos</a:t>
                      </a:r>
                      <a:r>
                        <a:rPr dirty="0" sz="1000" spc="25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proyectos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definidos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tanto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25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Plan Estratégico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Institucional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como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1000" spc="18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Operativo Anual,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además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medir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competencias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los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jueces(zas)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3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servidores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(as)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administrativos.</a:t>
                      </a:r>
                      <a:r>
                        <a:rPr dirty="0" sz="1000" spc="3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contará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también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un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consecuencias</a:t>
                      </a:r>
                      <a:r>
                        <a:rPr dirty="0" sz="1000" spc="2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aplicado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en función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las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calificaciones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obtenidas.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7695" marR="326390" indent="-454659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Gestión </a:t>
                      </a:r>
                      <a:r>
                        <a:rPr dirty="0" sz="1200" spc="170">
                          <a:latin typeface="Calibri"/>
                          <a:cs typeface="Calibri"/>
                        </a:rPr>
                        <a:t>Humana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0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90">
                          <a:latin typeface="Calibri"/>
                          <a:cs typeface="Calibri"/>
                        </a:rPr>
                        <a:t>RD$21,000,000.00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1810" y="154654"/>
            <a:ext cx="4149361" cy="717942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164573" y="6617081"/>
            <a:ext cx="29495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*Proyecto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3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arrastre</a:t>
            </a:r>
            <a:r>
              <a:rPr dirty="0" sz="1400" spc="-4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años</a:t>
            </a:r>
            <a:r>
              <a:rPr dirty="0" sz="1400" spc="-2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1F4BC5"/>
                </a:solidFill>
                <a:latin typeface="Calibri"/>
                <a:cs typeface="Calibri"/>
              </a:rPr>
              <a:t>anteriores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59132" y="1182497"/>
          <a:ext cx="12139295" cy="5132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735"/>
                <a:gridCol w="3166110"/>
                <a:gridCol w="3782695"/>
                <a:gridCol w="2214879"/>
                <a:gridCol w="2098039"/>
              </a:tblGrid>
              <a:tr h="365760">
                <a:tc>
                  <a:txBody>
                    <a:bodyPr/>
                    <a:lstStyle/>
                    <a:p>
                      <a:pPr algn="ctr" marL="10731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9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66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2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122491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16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Descripción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17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Responsable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800" spc="1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Presupuesto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</a:tr>
              <a:tr h="1157605">
                <a:tc>
                  <a:txBody>
                    <a:bodyPr/>
                    <a:lstStyle/>
                    <a:p>
                      <a:pPr algn="ctr" marL="1060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8755" marR="41338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35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Política</a:t>
                      </a:r>
                      <a:r>
                        <a:rPr dirty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145">
                          <a:latin typeface="Calibri"/>
                          <a:cs typeface="Calibri"/>
                        </a:rPr>
                        <a:t>Comunicación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35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75">
                          <a:latin typeface="Calibri"/>
                          <a:cs typeface="Calibri"/>
                        </a:rPr>
                        <a:t>Judicial*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02870" marR="9842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000" spc="85">
                          <a:latin typeface="Calibri"/>
                          <a:cs typeface="Calibri"/>
                        </a:rPr>
                        <a:t>Elaboración,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formalización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Política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Comunicación</a:t>
                      </a:r>
                      <a:r>
                        <a:rPr dirty="0" sz="1000" spc="2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Institucional,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cual</a:t>
                      </a:r>
                      <a:r>
                        <a:rPr dirty="0" sz="10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definirá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acciones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comunicar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25">
                          <a:latin typeface="Calibri"/>
                          <a:cs typeface="Calibri"/>
                        </a:rPr>
                        <a:t>manera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efectiva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facilitando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relacionamiento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públicos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interés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externos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2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internos.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política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contemplará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uso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redes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sociales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medios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masivos,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así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como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canales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comunicación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internos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61009" marR="64008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200" spc="135">
                          <a:latin typeface="Calibri"/>
                          <a:cs typeface="Calibri"/>
                        </a:rPr>
                        <a:t>Comunicación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Estratégica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382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105">
                          <a:latin typeface="Calibri"/>
                          <a:cs typeface="Calibri"/>
                        </a:rPr>
                        <a:t>RD$7,900,000.00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  <a:tr h="1728470">
                <a:tc>
                  <a:txBody>
                    <a:bodyPr/>
                    <a:lstStyle/>
                    <a:p>
                      <a:pPr algn="ctr" marL="10731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marL="160020" marR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60">
                          <a:latin typeface="Calibri"/>
                          <a:cs typeface="Calibri"/>
                        </a:rPr>
                        <a:t>Agenda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5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Participación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00">
                          <a:latin typeface="Calibri"/>
                          <a:cs typeface="Calibri"/>
                        </a:rPr>
                        <a:t>Social</a:t>
                      </a:r>
                      <a:r>
                        <a:rPr dirty="0" sz="12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5">
                          <a:latin typeface="Calibri"/>
                          <a:cs typeface="Calibri"/>
                        </a:rPr>
                        <a:t>del </a:t>
                      </a:r>
                      <a:r>
                        <a:rPr dirty="0" sz="1200" spc="135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4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2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4">
                          <a:latin typeface="Calibri"/>
                          <a:cs typeface="Calibri"/>
                        </a:rPr>
                        <a:t>Nacional</a:t>
                      </a:r>
                      <a:r>
                        <a:rPr dirty="0" sz="12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Internacional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/>
                </a:tc>
                <a:tc>
                  <a:txBody>
                    <a:bodyPr/>
                    <a:lstStyle/>
                    <a:p>
                      <a:pPr algn="just" marL="64135" marR="596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00" spc="100">
                          <a:latin typeface="Calibri"/>
                          <a:cs typeface="Calibri"/>
                        </a:rPr>
                        <a:t>Este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proyecto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busca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fortalecer</a:t>
                      </a:r>
                      <a:r>
                        <a:rPr dirty="0" sz="1000" spc="2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integración</a:t>
                      </a:r>
                      <a:r>
                        <a:rPr dirty="0" sz="1000" spc="2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Poder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3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dominicano</a:t>
                      </a:r>
                      <a:r>
                        <a:rPr dirty="0" sz="1000" spc="3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3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3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escenario</a:t>
                      </a:r>
                      <a:r>
                        <a:rPr dirty="0" sz="1000" spc="3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global,</a:t>
                      </a:r>
                      <a:r>
                        <a:rPr dirty="0" sz="1000" spc="3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regional</a:t>
                      </a:r>
                      <a:r>
                        <a:rPr dirty="0" sz="1000" spc="3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nacional,</a:t>
                      </a:r>
                      <a:r>
                        <a:rPr dirty="0" sz="1000" spc="4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4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potenciar</a:t>
                      </a:r>
                      <a:r>
                        <a:rPr dirty="0" sz="1000" spc="45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000" spc="459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institucionalidad,</a:t>
                      </a:r>
                      <a:r>
                        <a:rPr dirty="0" sz="1000" spc="459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cooperación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implementación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75">
                          <a:latin typeface="Calibri"/>
                          <a:cs typeface="Calibri"/>
                        </a:rPr>
                        <a:t> 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políticas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integracionistas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regionales.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Esta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agenda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social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inicia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con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Conferencia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nivel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local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continúa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29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Reunión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Consejo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Centroamericano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y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Caribe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Cumbre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Iberoamericana.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Eventos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que,</a:t>
                      </a:r>
                      <a:r>
                        <a:rPr dirty="0" sz="1000" spc="40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adicionalmente,</a:t>
                      </a:r>
                      <a:r>
                        <a:rPr dirty="0" sz="1000" spc="40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permiten</a:t>
                      </a:r>
                      <a:r>
                        <a:rPr dirty="0" sz="1000" spc="409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al</a:t>
                      </a:r>
                      <a:r>
                        <a:rPr dirty="0" sz="1000" spc="40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00" spc="40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Judicial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compartir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experiencias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que</a:t>
                      </a:r>
                      <a:r>
                        <a:rPr dirty="0" sz="1000" spc="2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fortalecen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independencia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 y</a:t>
                      </a:r>
                      <a:r>
                        <a:rPr dirty="0" sz="10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contribuyen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al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desarrollo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 del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Estado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Derecho.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320"/>
                </a:tc>
                <a:tc>
                  <a:txBody>
                    <a:bodyPr/>
                    <a:lstStyle/>
                    <a:p>
                      <a:pPr marL="725805" marR="516890" indent="-3879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General </a:t>
                      </a:r>
                      <a:r>
                        <a:rPr dirty="0" sz="1200" spc="105">
                          <a:latin typeface="Calibri"/>
                          <a:cs typeface="Calibri"/>
                        </a:rPr>
                        <a:t>Técnica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/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05">
                          <a:latin typeface="Calibri"/>
                          <a:cs typeface="Calibri"/>
                        </a:rPr>
                        <a:t>RD$25,000,000.00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/>
                </a:tc>
              </a:tr>
              <a:tr h="1880870">
                <a:tc>
                  <a:txBody>
                    <a:bodyPr/>
                    <a:lstStyle/>
                    <a:p>
                      <a:pPr algn="ctr" marL="1060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05">
                          <a:latin typeface="Calibri"/>
                          <a:cs typeface="Calibri"/>
                        </a:rPr>
                        <a:t>Planificación</a:t>
                      </a:r>
                      <a:r>
                        <a:rPr dirty="0" sz="12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14">
                          <a:latin typeface="Calibri"/>
                          <a:cs typeface="Calibri"/>
                        </a:rPr>
                        <a:t>Estratégica</a:t>
                      </a:r>
                      <a:r>
                        <a:rPr dirty="0" sz="12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5">
                          <a:latin typeface="Calibri"/>
                          <a:cs typeface="Calibri"/>
                        </a:rPr>
                        <a:t>Decenal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64135" marR="596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00" spc="95">
                          <a:latin typeface="Calibri"/>
                          <a:cs typeface="Calibri"/>
                        </a:rPr>
                        <a:t>Establecer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una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hoja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ruta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clara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orientadora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desarrollo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mejora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continua</a:t>
                      </a:r>
                      <a:r>
                        <a:rPr dirty="0" sz="1000" spc="17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sistema</a:t>
                      </a:r>
                      <a:r>
                        <a:rPr dirty="0" sz="1000" spc="17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judicial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durante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próximos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diez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años.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Este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plan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busca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definir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objetivos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estratégicos,</a:t>
                      </a:r>
                      <a:r>
                        <a:rPr dirty="0" sz="1000" spc="21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metas</a:t>
                      </a:r>
                      <a:r>
                        <a:rPr dirty="0" sz="1000" spc="21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04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las</a:t>
                      </a:r>
                      <a:r>
                        <a:rPr dirty="0" sz="1000" spc="22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acciones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necesarias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fortalecer</a:t>
                      </a:r>
                      <a:r>
                        <a:rPr dirty="0" sz="1000" spc="3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administración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0">
                          <a:latin typeface="Calibri"/>
                          <a:cs typeface="Calibri"/>
                        </a:rPr>
                        <a:t>justicia,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promover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transparencia,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eficiencia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calidad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la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prestación</a:t>
                      </a:r>
                      <a:r>
                        <a:rPr dirty="0" sz="10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servicios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judiciales,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así</a:t>
                      </a:r>
                      <a:r>
                        <a:rPr dirty="0" sz="10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40">
                          <a:latin typeface="Calibri"/>
                          <a:cs typeface="Calibri"/>
                        </a:rPr>
                        <a:t>como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garantizar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el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acceso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0">
                          <a:latin typeface="Calibri"/>
                          <a:cs typeface="Calibri"/>
                        </a:rPr>
                        <a:t>igualitario</a:t>
                      </a:r>
                      <a:r>
                        <a:rPr dirty="0" sz="1000" spc="1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1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5">
                          <a:latin typeface="Calibri"/>
                          <a:cs typeface="Calibri"/>
                        </a:rPr>
                        <a:t>justicia</a:t>
                      </a:r>
                      <a:r>
                        <a:rPr dirty="0" sz="10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1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todos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ciudadanos. </a:t>
                      </a:r>
                      <a:r>
                        <a:rPr dirty="0" sz="1000" spc="105">
                          <a:latin typeface="Calibri"/>
                          <a:cs typeface="Calibri"/>
                        </a:rPr>
                        <a:t>Además,</a:t>
                      </a:r>
                      <a:r>
                        <a:rPr dirty="0" sz="10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busca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adaptar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el</a:t>
                      </a:r>
                      <a:r>
                        <a:rPr dirty="0" sz="10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Poder</a:t>
                      </a:r>
                      <a:r>
                        <a:rPr dirty="0" sz="1000" spc="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Judicial</a:t>
                      </a:r>
                      <a:r>
                        <a:rPr dirty="0" sz="1000" spc="2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000" spc="2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los</a:t>
                      </a:r>
                      <a:r>
                        <a:rPr dirty="0" sz="1000" spc="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cambios </a:t>
                      </a:r>
                      <a:r>
                        <a:rPr dirty="0" sz="1000" spc="60">
                          <a:latin typeface="Calibri"/>
                          <a:cs typeface="Calibri"/>
                        </a:rPr>
                        <a:t>sociales,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tecnológicos</a:t>
                      </a:r>
                      <a:r>
                        <a:rPr dirty="0" sz="1000" spc="29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legislativos,</a:t>
                      </a:r>
                      <a:r>
                        <a:rPr dirty="0" sz="1000" spc="305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asegurando</a:t>
                      </a:r>
                      <a:r>
                        <a:rPr dirty="0" sz="1000" spc="290">
                          <a:latin typeface="Calibri"/>
                          <a:cs typeface="Calibri"/>
                        </a:rPr>
                        <a:t>  </a:t>
                      </a:r>
                      <a:r>
                        <a:rPr dirty="0" sz="1000" spc="85">
                          <a:latin typeface="Calibri"/>
                          <a:cs typeface="Calibri"/>
                        </a:rPr>
                        <a:t>su relevancia</a:t>
                      </a:r>
                      <a:r>
                        <a:rPr dirty="0" sz="1000" spc="3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000" spc="3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capacidad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cumplir</a:t>
                      </a:r>
                      <a:r>
                        <a:rPr dirty="0" sz="1000" spc="3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4">
                          <a:latin typeface="Calibri"/>
                          <a:cs typeface="Calibri"/>
                        </a:rPr>
                        <a:t>con</a:t>
                      </a:r>
                      <a:r>
                        <a:rPr dirty="0" sz="1000" spc="3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su</a:t>
                      </a:r>
                      <a:r>
                        <a:rPr dirty="0" sz="1000" spc="3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5">
                          <a:latin typeface="Calibri"/>
                          <a:cs typeface="Calibri"/>
                        </a:rPr>
                        <a:t>misión </a:t>
                      </a:r>
                      <a:r>
                        <a:rPr dirty="0" sz="1000" spc="110">
                          <a:latin typeface="Calibri"/>
                          <a:cs typeface="Calibri"/>
                        </a:rPr>
                        <a:t>fundamental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70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100">
                          <a:latin typeface="Calibri"/>
                          <a:cs typeface="Calibri"/>
                        </a:rPr>
                        <a:t>sociedad</a:t>
                      </a:r>
                      <a:r>
                        <a:rPr dirty="0" sz="10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90">
                          <a:latin typeface="Calibri"/>
                          <a:cs typeface="Calibri"/>
                        </a:rPr>
                        <a:t>dominicana.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7970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14">
                          <a:latin typeface="Calibri"/>
                          <a:cs typeface="Calibri"/>
                        </a:rPr>
                        <a:t>Dirección</a:t>
                      </a:r>
                      <a:r>
                        <a:rPr dirty="0" sz="12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120"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R="179705">
                        <a:lnSpc>
                          <a:spcPct val="100000"/>
                        </a:lnSpc>
                      </a:pPr>
                      <a:r>
                        <a:rPr dirty="0" sz="1200" spc="105">
                          <a:latin typeface="Calibri"/>
                          <a:cs typeface="Calibri"/>
                        </a:rPr>
                        <a:t>Planificación</a:t>
                      </a:r>
                      <a:r>
                        <a:rPr dirty="0" sz="12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9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200" spc="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80">
                          <a:latin typeface="Calibri"/>
                          <a:cs typeface="Calibri"/>
                        </a:rPr>
                        <a:t>Desarrollo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438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105">
                          <a:latin typeface="Calibri"/>
                          <a:cs typeface="Calibri"/>
                        </a:rPr>
                        <a:t>RD$25,000,000.00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A4A4A4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1810" y="154654"/>
            <a:ext cx="4149361" cy="717942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164573" y="6617081"/>
            <a:ext cx="29495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*Proyecto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3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arrastre</a:t>
            </a:r>
            <a:r>
              <a:rPr dirty="0" sz="1400" spc="-40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de</a:t>
            </a:r>
            <a:r>
              <a:rPr dirty="0" sz="1400" spc="-4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1F4BC5"/>
                </a:solidFill>
                <a:latin typeface="Calibri"/>
                <a:cs typeface="Calibri"/>
              </a:rPr>
              <a:t>años</a:t>
            </a:r>
            <a:r>
              <a:rPr dirty="0" sz="1400" spc="-25" i="1">
                <a:solidFill>
                  <a:srgbClr val="1F4BC5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1F4BC5"/>
                </a:solidFill>
                <a:latin typeface="Calibri"/>
                <a:cs typeface="Calibri"/>
              </a:rPr>
              <a:t>anteriores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Katherin Gabriela Gonzalez Melendez</dc:creator>
  <dc:title>Presentación de PowerPoint</dc:title>
  <dcterms:created xsi:type="dcterms:W3CDTF">2025-01-13T15:43:37Z</dcterms:created>
  <dcterms:modified xsi:type="dcterms:W3CDTF">2025-01-13T15:43:37Z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2025-01-10T00:00:00Z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2025-01-13T00:00:00Z</vt:filetime>
  </property>
  <property fmtid="{D5CDD505-2E9C-101B-9397-08002B2CF9AE}" pid="5" name="Producer">
    <vt:lpwstr>Microsoft® PowerPoint® para Microsoft 365</vt:lpwstr>
  </property>
</Properties>
</file>