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269" r:id="rId6"/>
    <p:sldId id="1640" r:id="rId7"/>
    <p:sldId id="270" r:id="rId8"/>
    <p:sldId id="258" r:id="rId9"/>
    <p:sldId id="796" r:id="rId10"/>
    <p:sldId id="281" r:id="rId11"/>
    <p:sldId id="262" r:id="rId12"/>
    <p:sldId id="265" r:id="rId13"/>
    <p:sldId id="279" r:id="rId14"/>
    <p:sldId id="280" r:id="rId15"/>
    <p:sldId id="272" r:id="rId16"/>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5B4B68A4-8600-4F9B-AE09-6145B9DA08D9}">
          <p14:sldIdLst/>
        </p14:section>
        <p14:section name="Introducción y Descripción del POA 2025" id="{D03F6EF8-72BF-41F4-9508-EA6CB09F76A1}">
          <p14:sldIdLst>
            <p14:sldId id="269"/>
            <p14:sldId id="1640"/>
            <p14:sldId id="270"/>
          </p14:sldIdLst>
        </p14:section>
        <p14:section name="Proyectos del POA 2025" id="{601F3A4D-F8E6-4370-AA12-DC51CC21CFDE}">
          <p14:sldIdLst>
            <p14:sldId id="258"/>
            <p14:sldId id="796"/>
            <p14:sldId id="281"/>
            <p14:sldId id="262"/>
            <p14:sldId id="265"/>
            <p14:sldId id="279"/>
            <p14:sldId id="280"/>
            <p14:sldId id="272"/>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9FBA26-7B33-8659-68DC-87C6017847D8}" name="Oscar D. Díaz R." initials="" userId="S::odiaz@poderjudicial.gob.do::57c74d33-911c-499d-aca6-9e8c20e10645" providerId="AD"/>
  <p188:author id="{9AA93A39-3F62-39BF-34BE-A39C0691F648}" name="Esperanza Adames L." initials="EA" userId="S::esadames@poderjudicial.gob.do::d060c5d0-4f2c-4865-8606-4c761af642cb" providerId="AD"/>
  <p188:author id="{D92052D0-7E23-AE8F-2382-A12388AA3893}" name="Pablo R. Aquino F." initials="" userId="S::Paquino@poderjudicial.gob.do::d8affaa0-12ff-4704-b939-4942a3fb741e" providerId="AD"/>
  <p188:author id="{DBD956D1-48C9-369A-E2D3-2C1A8EF83BFD}" name="Pamela Isabel Pena Medina" initials="PP" userId="S::pampena@poderjudicial.gob.do::ebbd3c9a-66a6-44b2-8342-bc3b8e6418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241"/>
    <a:srgbClr val="5E5D62"/>
    <a:srgbClr val="EF3340"/>
    <a:srgbClr val="DC2228"/>
    <a:srgbClr val="0050DD"/>
    <a:srgbClr val="204CC5"/>
    <a:srgbClr val="FF2525"/>
    <a:srgbClr val="FF3F3F"/>
    <a:srgbClr val="00AF41"/>
    <a:srgbClr val="A8A8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13E8D-FD55-3EAA-1867-F1A71916448C}" v="16" dt="2026-02-09T18:53:04.22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282" y="90"/>
      </p:cViewPr>
      <p:guideLst>
        <p:guide orient="horz" pos="2160"/>
        <p:guide pos="3863"/>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D57D2-4F1C-498E-B270-46E8DEE41183}" type="datetimeFigureOut">
              <a:rPr lang="es-DO" smtClean="0"/>
              <a:t>9/2/2026</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3AF8A-1FAD-41A1-8895-22415A5485B1}" type="slidenum">
              <a:rPr lang="es-DO" smtClean="0"/>
              <a:t>‹#›</a:t>
            </a:fld>
            <a:endParaRPr lang="es-DO"/>
          </a:p>
        </p:txBody>
      </p:sp>
    </p:spTree>
    <p:extLst>
      <p:ext uri="{BB962C8B-B14F-4D97-AF65-F5344CB8AC3E}">
        <p14:creationId xmlns:p14="http://schemas.microsoft.com/office/powerpoint/2010/main" val="268472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FBFB4E35-68C4-4660-B557-362D8C8DD938}" type="slidenum">
              <a:rPr lang="en-US" smtClean="0"/>
              <a:t>2</a:t>
            </a:fld>
            <a:endParaRPr lang="en-US"/>
          </a:p>
        </p:txBody>
      </p:sp>
    </p:spTree>
    <p:extLst>
      <p:ext uri="{BB962C8B-B14F-4D97-AF65-F5344CB8AC3E}">
        <p14:creationId xmlns:p14="http://schemas.microsoft.com/office/powerpoint/2010/main" val="233551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DO"/>
          </a:p>
        </p:txBody>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4</a:t>
            </a:fld>
            <a:endParaRPr lang="es-DO"/>
          </a:p>
        </p:txBody>
      </p:sp>
    </p:spTree>
    <p:extLst>
      <p:ext uri="{BB962C8B-B14F-4D97-AF65-F5344CB8AC3E}">
        <p14:creationId xmlns:p14="http://schemas.microsoft.com/office/powerpoint/2010/main" val="422375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B9E4-329C-8C72-25D9-D8E01B32C79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86AB69F-A1AB-8360-F328-A528D0687EB2}"/>
              </a:ext>
            </a:extLst>
          </p:cNvPr>
          <p:cNvSpPr>
            <a:spLocks noGrp="1" noRot="1" noChangeAspect="1"/>
          </p:cNvSpPr>
          <p:nvPr>
            <p:ph type="sldImg"/>
          </p:nvPr>
        </p:nvSpPr>
        <p:spPr/>
        <p:txBody>
          <a:bodyPr/>
          <a:lstStyle/>
          <a:p>
            <a:endParaRPr lang="es-DO"/>
          </a:p>
        </p:txBody>
      </p:sp>
      <p:sp>
        <p:nvSpPr>
          <p:cNvPr id="3" name="Marcador de notas 2">
            <a:extLst>
              <a:ext uri="{FF2B5EF4-FFF2-40B4-BE49-F238E27FC236}">
                <a16:creationId xmlns:a16="http://schemas.microsoft.com/office/drawing/2014/main" id="{1A8D0565-F3F6-3AA0-3FF4-0CF0EA0A3FB6}"/>
              </a:ext>
            </a:extLst>
          </p:cNvPr>
          <p:cNvSpPr>
            <a:spLocks noGrp="1"/>
          </p:cNvSpPr>
          <p:nvPr>
            <p:ph type="body" idx="1"/>
          </p:nvPr>
        </p:nvSpPr>
        <p:spPr/>
        <p:txBody>
          <a:bodyPr/>
          <a:lstStyle/>
          <a:p>
            <a:endParaRPr lang="es-DO"/>
          </a:p>
        </p:txBody>
      </p:sp>
      <p:sp>
        <p:nvSpPr>
          <p:cNvPr id="4" name="Marcador de número de diapositiva 3">
            <a:extLst>
              <a:ext uri="{FF2B5EF4-FFF2-40B4-BE49-F238E27FC236}">
                <a16:creationId xmlns:a16="http://schemas.microsoft.com/office/drawing/2014/main" id="{DBF851C3-31DB-D4FF-A568-E26D1D41A50B}"/>
              </a:ext>
            </a:extLst>
          </p:cNvPr>
          <p:cNvSpPr>
            <a:spLocks noGrp="1"/>
          </p:cNvSpPr>
          <p:nvPr>
            <p:ph type="sldNum" sz="quarter" idx="5"/>
          </p:nvPr>
        </p:nvSpPr>
        <p:spPr/>
        <p:txBody>
          <a:bodyPr/>
          <a:lstStyle/>
          <a:p>
            <a:fld id="{9E53AF8A-1FAD-41A1-8895-22415A5485B1}" type="slidenum">
              <a:rPr lang="es-DO" smtClean="0"/>
              <a:t>5</a:t>
            </a:fld>
            <a:endParaRPr lang="es-DO"/>
          </a:p>
        </p:txBody>
      </p:sp>
    </p:spTree>
    <p:extLst>
      <p:ext uri="{BB962C8B-B14F-4D97-AF65-F5344CB8AC3E}">
        <p14:creationId xmlns:p14="http://schemas.microsoft.com/office/powerpoint/2010/main" val="402808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A4720-043A-1EDF-9207-99AA5A50296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07D9086-EB70-BF3B-5746-7CA128724809}"/>
              </a:ext>
            </a:extLst>
          </p:cNvPr>
          <p:cNvSpPr>
            <a:spLocks noGrp="1" noRot="1" noChangeAspect="1"/>
          </p:cNvSpPr>
          <p:nvPr>
            <p:ph type="sldImg"/>
          </p:nvPr>
        </p:nvSpPr>
        <p:spPr/>
        <p:txBody>
          <a:bodyPr/>
          <a:lstStyle/>
          <a:p>
            <a:endParaRPr lang="es-DO"/>
          </a:p>
        </p:txBody>
      </p:sp>
      <p:sp>
        <p:nvSpPr>
          <p:cNvPr id="3" name="Marcador de notas 2">
            <a:extLst>
              <a:ext uri="{FF2B5EF4-FFF2-40B4-BE49-F238E27FC236}">
                <a16:creationId xmlns:a16="http://schemas.microsoft.com/office/drawing/2014/main" id="{313A7B60-7008-F35E-1E8A-745DFFD95068}"/>
              </a:ext>
            </a:extLst>
          </p:cNvPr>
          <p:cNvSpPr>
            <a:spLocks noGrp="1"/>
          </p:cNvSpPr>
          <p:nvPr>
            <p:ph type="body" idx="1"/>
          </p:nvPr>
        </p:nvSpPr>
        <p:spPr/>
        <p:txBody>
          <a:bodyPr/>
          <a:lstStyle/>
          <a:p>
            <a:endParaRPr lang="es-DO"/>
          </a:p>
        </p:txBody>
      </p:sp>
      <p:sp>
        <p:nvSpPr>
          <p:cNvPr id="4" name="Marcador de número de diapositiva 3">
            <a:extLst>
              <a:ext uri="{FF2B5EF4-FFF2-40B4-BE49-F238E27FC236}">
                <a16:creationId xmlns:a16="http://schemas.microsoft.com/office/drawing/2014/main" id="{9C5C9192-E079-3FAC-24B1-643CF2A94AF4}"/>
              </a:ext>
            </a:extLst>
          </p:cNvPr>
          <p:cNvSpPr>
            <a:spLocks noGrp="1"/>
          </p:cNvSpPr>
          <p:nvPr>
            <p:ph type="sldNum" sz="quarter" idx="5"/>
          </p:nvPr>
        </p:nvSpPr>
        <p:spPr/>
        <p:txBody>
          <a:bodyPr/>
          <a:lstStyle/>
          <a:p>
            <a:fld id="{9E53AF8A-1FAD-41A1-8895-22415A5485B1}" type="slidenum">
              <a:rPr lang="es-DO" smtClean="0"/>
              <a:t>6</a:t>
            </a:fld>
            <a:endParaRPr lang="es-DO"/>
          </a:p>
        </p:txBody>
      </p:sp>
    </p:spTree>
    <p:extLst>
      <p:ext uri="{BB962C8B-B14F-4D97-AF65-F5344CB8AC3E}">
        <p14:creationId xmlns:p14="http://schemas.microsoft.com/office/powerpoint/2010/main" val="286507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DO"/>
          </a:p>
        </p:txBody>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7</a:t>
            </a:fld>
            <a:endParaRPr lang="es-DO"/>
          </a:p>
        </p:txBody>
      </p:sp>
    </p:spTree>
    <p:extLst>
      <p:ext uri="{BB962C8B-B14F-4D97-AF65-F5344CB8AC3E}">
        <p14:creationId xmlns:p14="http://schemas.microsoft.com/office/powerpoint/2010/main" val="327278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DO"/>
          </a:p>
        </p:txBody>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8</a:t>
            </a:fld>
            <a:endParaRPr lang="es-DO"/>
          </a:p>
        </p:txBody>
      </p:sp>
    </p:spTree>
    <p:extLst>
      <p:ext uri="{BB962C8B-B14F-4D97-AF65-F5344CB8AC3E}">
        <p14:creationId xmlns:p14="http://schemas.microsoft.com/office/powerpoint/2010/main" val="232455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C9C87-4919-6632-43F6-F8D90719585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AB04A58-6F79-0CC5-A142-BDEFCB9AF8C7}"/>
              </a:ext>
            </a:extLst>
          </p:cNvPr>
          <p:cNvSpPr>
            <a:spLocks noGrp="1" noRot="1" noChangeAspect="1"/>
          </p:cNvSpPr>
          <p:nvPr>
            <p:ph type="sldImg"/>
          </p:nvPr>
        </p:nvSpPr>
        <p:spPr/>
        <p:txBody>
          <a:bodyPr/>
          <a:lstStyle/>
          <a:p>
            <a:endParaRPr lang="es-DO"/>
          </a:p>
        </p:txBody>
      </p:sp>
      <p:sp>
        <p:nvSpPr>
          <p:cNvPr id="3" name="Marcador de notas 2">
            <a:extLst>
              <a:ext uri="{FF2B5EF4-FFF2-40B4-BE49-F238E27FC236}">
                <a16:creationId xmlns:a16="http://schemas.microsoft.com/office/drawing/2014/main" id="{66746295-75E9-F9AA-B99A-E43F34A0DA8F}"/>
              </a:ext>
            </a:extLst>
          </p:cNvPr>
          <p:cNvSpPr>
            <a:spLocks noGrp="1"/>
          </p:cNvSpPr>
          <p:nvPr>
            <p:ph type="body" idx="1"/>
          </p:nvPr>
        </p:nvSpPr>
        <p:spPr/>
        <p:txBody>
          <a:bodyPr/>
          <a:lstStyle/>
          <a:p>
            <a:endParaRPr lang="es-DO"/>
          </a:p>
        </p:txBody>
      </p:sp>
      <p:sp>
        <p:nvSpPr>
          <p:cNvPr id="4" name="Marcador de número de diapositiva 3">
            <a:extLst>
              <a:ext uri="{FF2B5EF4-FFF2-40B4-BE49-F238E27FC236}">
                <a16:creationId xmlns:a16="http://schemas.microsoft.com/office/drawing/2014/main" id="{07FD7FED-8E61-C023-7260-49A69EA9AA92}"/>
              </a:ext>
            </a:extLst>
          </p:cNvPr>
          <p:cNvSpPr>
            <a:spLocks noGrp="1"/>
          </p:cNvSpPr>
          <p:nvPr>
            <p:ph type="sldNum" sz="quarter" idx="5"/>
          </p:nvPr>
        </p:nvSpPr>
        <p:spPr/>
        <p:txBody>
          <a:bodyPr/>
          <a:lstStyle/>
          <a:p>
            <a:fld id="{9E53AF8A-1FAD-41A1-8895-22415A5485B1}" type="slidenum">
              <a:rPr lang="es-DO" smtClean="0"/>
              <a:t>9</a:t>
            </a:fld>
            <a:endParaRPr lang="es-DO"/>
          </a:p>
        </p:txBody>
      </p:sp>
    </p:spTree>
    <p:extLst>
      <p:ext uri="{BB962C8B-B14F-4D97-AF65-F5344CB8AC3E}">
        <p14:creationId xmlns:p14="http://schemas.microsoft.com/office/powerpoint/2010/main" val="320838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28DA3-AB4B-7162-7F20-4E7E8237BC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B379BC7-25F0-A114-6565-B3834B020C96}"/>
              </a:ext>
            </a:extLst>
          </p:cNvPr>
          <p:cNvSpPr>
            <a:spLocks noGrp="1" noRot="1" noChangeAspect="1"/>
          </p:cNvSpPr>
          <p:nvPr>
            <p:ph type="sldImg"/>
          </p:nvPr>
        </p:nvSpPr>
        <p:spPr/>
        <p:txBody>
          <a:bodyPr/>
          <a:lstStyle/>
          <a:p>
            <a:endParaRPr lang="es-DO"/>
          </a:p>
        </p:txBody>
      </p:sp>
      <p:sp>
        <p:nvSpPr>
          <p:cNvPr id="3" name="Marcador de notas 2">
            <a:extLst>
              <a:ext uri="{FF2B5EF4-FFF2-40B4-BE49-F238E27FC236}">
                <a16:creationId xmlns:a16="http://schemas.microsoft.com/office/drawing/2014/main" id="{5B2B0689-5F35-BD48-C3CA-1007B980D8DD}"/>
              </a:ext>
            </a:extLst>
          </p:cNvPr>
          <p:cNvSpPr>
            <a:spLocks noGrp="1"/>
          </p:cNvSpPr>
          <p:nvPr>
            <p:ph type="body" idx="1"/>
          </p:nvPr>
        </p:nvSpPr>
        <p:spPr/>
        <p:txBody>
          <a:bodyPr/>
          <a:lstStyle/>
          <a:p>
            <a:endParaRPr lang="es-DO"/>
          </a:p>
        </p:txBody>
      </p:sp>
      <p:sp>
        <p:nvSpPr>
          <p:cNvPr id="4" name="Marcador de número de diapositiva 3">
            <a:extLst>
              <a:ext uri="{FF2B5EF4-FFF2-40B4-BE49-F238E27FC236}">
                <a16:creationId xmlns:a16="http://schemas.microsoft.com/office/drawing/2014/main" id="{7EB3D0D0-B162-4FE0-05B1-F5BC56500FDB}"/>
              </a:ext>
            </a:extLst>
          </p:cNvPr>
          <p:cNvSpPr>
            <a:spLocks noGrp="1"/>
          </p:cNvSpPr>
          <p:nvPr>
            <p:ph type="sldNum" sz="quarter" idx="5"/>
          </p:nvPr>
        </p:nvSpPr>
        <p:spPr/>
        <p:txBody>
          <a:bodyPr/>
          <a:lstStyle/>
          <a:p>
            <a:fld id="{9E53AF8A-1FAD-41A1-8895-22415A5485B1}" type="slidenum">
              <a:rPr lang="es-DO" smtClean="0"/>
              <a:t>10</a:t>
            </a:fld>
            <a:endParaRPr lang="es-DO"/>
          </a:p>
        </p:txBody>
      </p:sp>
    </p:spTree>
    <p:extLst>
      <p:ext uri="{BB962C8B-B14F-4D97-AF65-F5344CB8AC3E}">
        <p14:creationId xmlns:p14="http://schemas.microsoft.com/office/powerpoint/2010/main" val="421191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DO"/>
          </a:p>
        </p:txBody>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11</a:t>
            </a:fld>
            <a:endParaRPr lang="es-DO"/>
          </a:p>
        </p:txBody>
      </p:sp>
    </p:spTree>
    <p:extLst>
      <p:ext uri="{BB962C8B-B14F-4D97-AF65-F5344CB8AC3E}">
        <p14:creationId xmlns:p14="http://schemas.microsoft.com/office/powerpoint/2010/main" val="339937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8C5A7-D693-23D9-8B87-DA27FC01E7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B933B48B-3772-18CC-59F1-3FEBFAEA7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6BBF77D6-DB9D-7A7C-07F4-82836A293AE4}"/>
              </a:ext>
            </a:extLst>
          </p:cNvPr>
          <p:cNvSpPr>
            <a:spLocks noGrp="1"/>
          </p:cNvSpPr>
          <p:nvPr>
            <p:ph type="dt" sz="half" idx="10"/>
          </p:nvPr>
        </p:nvSpPr>
        <p:spPr/>
        <p:txBody>
          <a:bodyPr/>
          <a:lstStyle/>
          <a:p>
            <a:fld id="{E8E96C91-E6F2-4F31-9722-AB1692B681F7}" type="datetimeFigureOut">
              <a:rPr lang="es-DO" smtClean="0"/>
              <a:t>9/2/2026</a:t>
            </a:fld>
            <a:endParaRPr lang="es-DO"/>
          </a:p>
        </p:txBody>
      </p:sp>
      <p:sp>
        <p:nvSpPr>
          <p:cNvPr id="5" name="Marcador de pie de página 4">
            <a:extLst>
              <a:ext uri="{FF2B5EF4-FFF2-40B4-BE49-F238E27FC236}">
                <a16:creationId xmlns:a16="http://schemas.microsoft.com/office/drawing/2014/main" id="{8D1FB11F-C544-D02D-2EB5-46EAF6C87E5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4B69D96-7DCB-D0A2-C427-7BAEAE009D2A}"/>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286548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779FE-1570-9317-56B3-0B836649D1DC}"/>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3D44660-29B1-0A5A-DA91-F1A7F6E3D4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C6136F9-47DB-8159-3AF8-312EDDF90C25}"/>
              </a:ext>
            </a:extLst>
          </p:cNvPr>
          <p:cNvSpPr>
            <a:spLocks noGrp="1"/>
          </p:cNvSpPr>
          <p:nvPr>
            <p:ph type="dt" sz="half" idx="10"/>
          </p:nvPr>
        </p:nvSpPr>
        <p:spPr/>
        <p:txBody>
          <a:bodyPr/>
          <a:lstStyle/>
          <a:p>
            <a:fld id="{E8E96C91-E6F2-4F31-9722-AB1692B681F7}" type="datetimeFigureOut">
              <a:rPr lang="es-DO" smtClean="0"/>
              <a:t>9/2/2026</a:t>
            </a:fld>
            <a:endParaRPr lang="es-DO"/>
          </a:p>
        </p:txBody>
      </p:sp>
      <p:sp>
        <p:nvSpPr>
          <p:cNvPr id="5" name="Marcador de pie de página 4">
            <a:extLst>
              <a:ext uri="{FF2B5EF4-FFF2-40B4-BE49-F238E27FC236}">
                <a16:creationId xmlns:a16="http://schemas.microsoft.com/office/drawing/2014/main" id="{CBAEA2C8-DA6A-F3BD-2C3A-32B5DA0B786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528B7F3-64E3-7098-9E78-2F86A753D2CB}"/>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281532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14FC57-828C-19CB-7BF2-645AAFC9A8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E45C7FA-1998-4AEC-00F9-751CF27526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A92B4E1-ACBC-E1FA-6F6E-6E1AD254EF5B}"/>
              </a:ext>
            </a:extLst>
          </p:cNvPr>
          <p:cNvSpPr>
            <a:spLocks noGrp="1"/>
          </p:cNvSpPr>
          <p:nvPr>
            <p:ph type="dt" sz="half" idx="10"/>
          </p:nvPr>
        </p:nvSpPr>
        <p:spPr/>
        <p:txBody>
          <a:bodyPr/>
          <a:lstStyle/>
          <a:p>
            <a:fld id="{E8E96C91-E6F2-4F31-9722-AB1692B681F7}" type="datetimeFigureOut">
              <a:rPr lang="es-DO" smtClean="0"/>
              <a:t>9/2/2026</a:t>
            </a:fld>
            <a:endParaRPr lang="es-DO"/>
          </a:p>
        </p:txBody>
      </p:sp>
      <p:sp>
        <p:nvSpPr>
          <p:cNvPr id="5" name="Marcador de pie de página 4">
            <a:extLst>
              <a:ext uri="{FF2B5EF4-FFF2-40B4-BE49-F238E27FC236}">
                <a16:creationId xmlns:a16="http://schemas.microsoft.com/office/drawing/2014/main" id="{C5E9E50C-30D4-C8C1-E3D1-7917D6BDC1B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64AB906-1613-2184-E23D-268DBD0BC983}"/>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10244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6DF6A-9658-4B91-B6EE-84E06AFBAC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AEB0EFD4-A1C2-47F3-BD15-30BFF236C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43A21ED-0C41-40A6-AE0D-3188399C9F6B}"/>
              </a:ext>
            </a:extLst>
          </p:cNvPr>
          <p:cNvSpPr>
            <a:spLocks noGrp="1"/>
          </p:cNvSpPr>
          <p:nvPr>
            <p:ph type="dt" sz="half" idx="10"/>
          </p:nvPr>
        </p:nvSpPr>
        <p:spPr/>
        <p:txBody>
          <a:bodyPr/>
          <a:lstStyle/>
          <a:p>
            <a:fld id="{DD4C9CF0-D3FB-4801-8F12-A5A13983600D}" type="datetimeFigureOut">
              <a:rPr lang="es-DO" smtClean="0"/>
              <a:t>9/2/2026</a:t>
            </a:fld>
            <a:endParaRPr lang="es-DO"/>
          </a:p>
        </p:txBody>
      </p:sp>
      <p:sp>
        <p:nvSpPr>
          <p:cNvPr id="5" name="Marcador de pie de página 4">
            <a:extLst>
              <a:ext uri="{FF2B5EF4-FFF2-40B4-BE49-F238E27FC236}">
                <a16:creationId xmlns:a16="http://schemas.microsoft.com/office/drawing/2014/main" id="{E6857833-BDCC-4AD1-922F-F200FCAA78F7}"/>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0F49975-DC5B-46E7-B7C2-91B87DB1B1C0}"/>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3027462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D67DB-41A2-459B-8328-A29DEE33A3B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D13E386C-3C36-4A03-AE26-456499F241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8710740-EC63-42C0-A44F-7D593B9680E4}"/>
              </a:ext>
            </a:extLst>
          </p:cNvPr>
          <p:cNvSpPr>
            <a:spLocks noGrp="1"/>
          </p:cNvSpPr>
          <p:nvPr>
            <p:ph type="dt" sz="half" idx="10"/>
          </p:nvPr>
        </p:nvSpPr>
        <p:spPr/>
        <p:txBody>
          <a:bodyPr/>
          <a:lstStyle/>
          <a:p>
            <a:fld id="{DD4C9CF0-D3FB-4801-8F12-A5A13983600D}" type="datetimeFigureOut">
              <a:rPr lang="es-DO" smtClean="0"/>
              <a:t>9/2/2026</a:t>
            </a:fld>
            <a:endParaRPr lang="es-DO"/>
          </a:p>
        </p:txBody>
      </p:sp>
      <p:sp>
        <p:nvSpPr>
          <p:cNvPr id="5" name="Marcador de pie de página 4">
            <a:extLst>
              <a:ext uri="{FF2B5EF4-FFF2-40B4-BE49-F238E27FC236}">
                <a16:creationId xmlns:a16="http://schemas.microsoft.com/office/drawing/2014/main" id="{9C37A505-FF1A-40A6-BB12-13BE61F83DB4}"/>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9539A21-222B-481D-898A-D6E25628EFB8}"/>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266449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D4476-9CFB-4DAE-97EE-451A95C0DD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44E1237E-3B6F-407F-AAF8-05F6941F5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831B6F4-A949-4DFF-90FF-0E54F0600FA6}"/>
              </a:ext>
            </a:extLst>
          </p:cNvPr>
          <p:cNvSpPr>
            <a:spLocks noGrp="1"/>
          </p:cNvSpPr>
          <p:nvPr>
            <p:ph type="dt" sz="half" idx="10"/>
          </p:nvPr>
        </p:nvSpPr>
        <p:spPr/>
        <p:txBody>
          <a:bodyPr/>
          <a:lstStyle/>
          <a:p>
            <a:fld id="{DD4C9CF0-D3FB-4801-8F12-A5A13983600D}" type="datetimeFigureOut">
              <a:rPr lang="es-DO" smtClean="0"/>
              <a:t>9/2/2026</a:t>
            </a:fld>
            <a:endParaRPr lang="es-DO"/>
          </a:p>
        </p:txBody>
      </p:sp>
      <p:sp>
        <p:nvSpPr>
          <p:cNvPr id="5" name="Marcador de pie de página 4">
            <a:extLst>
              <a:ext uri="{FF2B5EF4-FFF2-40B4-BE49-F238E27FC236}">
                <a16:creationId xmlns:a16="http://schemas.microsoft.com/office/drawing/2014/main" id="{0202F5FC-7825-4A58-A4EB-5B5299A36C3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E0F02C35-C26A-4561-BC08-E5CF4E2CEF42}"/>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121325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009A0-3929-4FC6-9CCE-E63B311575FC}"/>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F87BF9D4-9766-4165-8D71-D2EFDD0899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97D8486A-7BBC-4DDB-827B-249928CD6E8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C6B5B598-BDEF-481F-8C99-358D20B1C9E6}"/>
              </a:ext>
            </a:extLst>
          </p:cNvPr>
          <p:cNvSpPr>
            <a:spLocks noGrp="1"/>
          </p:cNvSpPr>
          <p:nvPr>
            <p:ph type="dt" sz="half" idx="10"/>
          </p:nvPr>
        </p:nvSpPr>
        <p:spPr/>
        <p:txBody>
          <a:bodyPr/>
          <a:lstStyle/>
          <a:p>
            <a:fld id="{DD4C9CF0-D3FB-4801-8F12-A5A13983600D}" type="datetimeFigureOut">
              <a:rPr lang="es-DO" smtClean="0"/>
              <a:t>9/2/2026</a:t>
            </a:fld>
            <a:endParaRPr lang="es-DO"/>
          </a:p>
        </p:txBody>
      </p:sp>
      <p:sp>
        <p:nvSpPr>
          <p:cNvPr id="6" name="Marcador de pie de página 5">
            <a:extLst>
              <a:ext uri="{FF2B5EF4-FFF2-40B4-BE49-F238E27FC236}">
                <a16:creationId xmlns:a16="http://schemas.microsoft.com/office/drawing/2014/main" id="{DF40FD3F-F192-420F-9436-F894D151414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72F6337D-2EBC-4C65-8910-DE9373103923}"/>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310004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2E83A-5512-46B3-861A-11789172B99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FADF7EE5-8010-4558-9AA8-B0304171BF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28B526-6542-4AC2-A83F-64B5358DF15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3A7573AA-6996-42B6-817D-977B9B314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B31C561-9B09-4976-9C06-2731B5591F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E1557438-258F-4D3B-8CBA-75C897D7A211}"/>
              </a:ext>
            </a:extLst>
          </p:cNvPr>
          <p:cNvSpPr>
            <a:spLocks noGrp="1"/>
          </p:cNvSpPr>
          <p:nvPr>
            <p:ph type="dt" sz="half" idx="10"/>
          </p:nvPr>
        </p:nvSpPr>
        <p:spPr/>
        <p:txBody>
          <a:bodyPr/>
          <a:lstStyle/>
          <a:p>
            <a:fld id="{DD4C9CF0-D3FB-4801-8F12-A5A13983600D}" type="datetimeFigureOut">
              <a:rPr lang="es-DO" smtClean="0"/>
              <a:t>9/2/2026</a:t>
            </a:fld>
            <a:endParaRPr lang="es-DO"/>
          </a:p>
        </p:txBody>
      </p:sp>
      <p:sp>
        <p:nvSpPr>
          <p:cNvPr id="8" name="Marcador de pie de página 7">
            <a:extLst>
              <a:ext uri="{FF2B5EF4-FFF2-40B4-BE49-F238E27FC236}">
                <a16:creationId xmlns:a16="http://schemas.microsoft.com/office/drawing/2014/main" id="{389BF2D8-8117-4AC3-B457-D6DAF07088BE}"/>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5C7F3999-8456-4DB2-BDD5-AEADEF4037DE}"/>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3493425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E483D-2371-41C9-AF17-E3F48EEB820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3AB8929E-E552-45CB-8AB3-F4687943A217}"/>
              </a:ext>
            </a:extLst>
          </p:cNvPr>
          <p:cNvSpPr>
            <a:spLocks noGrp="1"/>
          </p:cNvSpPr>
          <p:nvPr>
            <p:ph type="dt" sz="half" idx="10"/>
          </p:nvPr>
        </p:nvSpPr>
        <p:spPr/>
        <p:txBody>
          <a:bodyPr/>
          <a:lstStyle/>
          <a:p>
            <a:fld id="{DD4C9CF0-D3FB-4801-8F12-A5A13983600D}" type="datetimeFigureOut">
              <a:rPr lang="es-DO" smtClean="0"/>
              <a:t>9/2/2026</a:t>
            </a:fld>
            <a:endParaRPr lang="es-DO"/>
          </a:p>
        </p:txBody>
      </p:sp>
      <p:sp>
        <p:nvSpPr>
          <p:cNvPr id="4" name="Marcador de pie de página 3">
            <a:extLst>
              <a:ext uri="{FF2B5EF4-FFF2-40B4-BE49-F238E27FC236}">
                <a16:creationId xmlns:a16="http://schemas.microsoft.com/office/drawing/2014/main" id="{C8A455D6-C6EA-4FA3-B678-3F83548A89B6}"/>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F454C9F-4EF3-4B12-A3AB-0FD180F534E7}"/>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258371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9D72103-CA87-438F-B9F2-36D626DB074A}"/>
              </a:ext>
            </a:extLst>
          </p:cNvPr>
          <p:cNvSpPr>
            <a:spLocks noGrp="1"/>
          </p:cNvSpPr>
          <p:nvPr>
            <p:ph type="dt" sz="half" idx="10"/>
          </p:nvPr>
        </p:nvSpPr>
        <p:spPr/>
        <p:txBody>
          <a:bodyPr/>
          <a:lstStyle/>
          <a:p>
            <a:fld id="{DD4C9CF0-D3FB-4801-8F12-A5A13983600D}" type="datetimeFigureOut">
              <a:rPr lang="es-DO" smtClean="0"/>
              <a:t>9/2/2026</a:t>
            </a:fld>
            <a:endParaRPr lang="es-DO"/>
          </a:p>
        </p:txBody>
      </p:sp>
      <p:sp>
        <p:nvSpPr>
          <p:cNvPr id="3" name="Marcador de pie de página 2">
            <a:extLst>
              <a:ext uri="{FF2B5EF4-FFF2-40B4-BE49-F238E27FC236}">
                <a16:creationId xmlns:a16="http://schemas.microsoft.com/office/drawing/2014/main" id="{C33EAA16-DB3D-45D6-B75F-7BE00E42C7A3}"/>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BE7A99F1-4809-440D-8034-3AB55C77AF01}"/>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158704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772AA-7795-41A0-B3ED-6C9C6A281F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15AE8DCF-5975-49AD-A4E5-0F5C45F82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80F672D1-37F8-4FFD-A167-8B3707319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2F8671-E250-452C-9937-4EB6F97CFA34}"/>
              </a:ext>
            </a:extLst>
          </p:cNvPr>
          <p:cNvSpPr>
            <a:spLocks noGrp="1"/>
          </p:cNvSpPr>
          <p:nvPr>
            <p:ph type="dt" sz="half" idx="10"/>
          </p:nvPr>
        </p:nvSpPr>
        <p:spPr/>
        <p:txBody>
          <a:bodyPr/>
          <a:lstStyle/>
          <a:p>
            <a:fld id="{DD4C9CF0-D3FB-4801-8F12-A5A13983600D}" type="datetimeFigureOut">
              <a:rPr lang="es-DO" smtClean="0"/>
              <a:t>9/2/2026</a:t>
            </a:fld>
            <a:endParaRPr lang="es-DO"/>
          </a:p>
        </p:txBody>
      </p:sp>
      <p:sp>
        <p:nvSpPr>
          <p:cNvPr id="6" name="Marcador de pie de página 5">
            <a:extLst>
              <a:ext uri="{FF2B5EF4-FFF2-40B4-BE49-F238E27FC236}">
                <a16:creationId xmlns:a16="http://schemas.microsoft.com/office/drawing/2014/main" id="{87CAC5CF-5B7D-4915-9A91-31718A7E5837}"/>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0D20FE5E-3B94-4903-ABE8-9D0ED85BF2AF}"/>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65472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6FAC91-2C3C-0B9A-F647-1B4570A46F8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CF5987C-3F64-54B5-A839-F3445A0291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8F49E0DA-E3DB-382E-9264-C1E714C87BB8}"/>
              </a:ext>
            </a:extLst>
          </p:cNvPr>
          <p:cNvSpPr>
            <a:spLocks noGrp="1"/>
          </p:cNvSpPr>
          <p:nvPr>
            <p:ph type="dt" sz="half" idx="10"/>
          </p:nvPr>
        </p:nvSpPr>
        <p:spPr/>
        <p:txBody>
          <a:bodyPr/>
          <a:lstStyle/>
          <a:p>
            <a:fld id="{E8E96C91-E6F2-4F31-9722-AB1692B681F7}" type="datetimeFigureOut">
              <a:rPr lang="es-DO" smtClean="0"/>
              <a:t>9/2/2026</a:t>
            </a:fld>
            <a:endParaRPr lang="es-DO"/>
          </a:p>
        </p:txBody>
      </p:sp>
      <p:sp>
        <p:nvSpPr>
          <p:cNvPr id="5" name="Marcador de pie de página 4">
            <a:extLst>
              <a:ext uri="{FF2B5EF4-FFF2-40B4-BE49-F238E27FC236}">
                <a16:creationId xmlns:a16="http://schemas.microsoft.com/office/drawing/2014/main" id="{F71C4317-C94A-4559-BA92-09403D5CFE3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8754128-BEAE-F87D-76E7-436607E43CEF}"/>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404782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94F2C-BE97-43B2-AA8B-451336DE4A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1F86B8D3-BF53-41DE-9D92-F5194D18C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F071F91B-1158-48C4-9B5F-60FEED5D9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3F7F50-5985-4E2C-8F6D-32A4762D77FD}"/>
              </a:ext>
            </a:extLst>
          </p:cNvPr>
          <p:cNvSpPr>
            <a:spLocks noGrp="1"/>
          </p:cNvSpPr>
          <p:nvPr>
            <p:ph type="dt" sz="half" idx="10"/>
          </p:nvPr>
        </p:nvSpPr>
        <p:spPr/>
        <p:txBody>
          <a:bodyPr/>
          <a:lstStyle/>
          <a:p>
            <a:fld id="{DD4C9CF0-D3FB-4801-8F12-A5A13983600D}" type="datetimeFigureOut">
              <a:rPr lang="es-DO" smtClean="0"/>
              <a:t>9/2/2026</a:t>
            </a:fld>
            <a:endParaRPr lang="es-DO"/>
          </a:p>
        </p:txBody>
      </p:sp>
      <p:sp>
        <p:nvSpPr>
          <p:cNvPr id="6" name="Marcador de pie de página 5">
            <a:extLst>
              <a:ext uri="{FF2B5EF4-FFF2-40B4-BE49-F238E27FC236}">
                <a16:creationId xmlns:a16="http://schemas.microsoft.com/office/drawing/2014/main" id="{39453006-168A-4B1B-B076-4A818F5072B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A52EFF64-D92D-43FE-90FE-4951F2772411}"/>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4265294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373C9-ECB9-48FA-85C7-10F0F9FF57E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68121D5-2621-43C6-A6F7-CB29791490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2E41DD2-4A30-4343-A682-BA0FFF9B6FB2}"/>
              </a:ext>
            </a:extLst>
          </p:cNvPr>
          <p:cNvSpPr>
            <a:spLocks noGrp="1"/>
          </p:cNvSpPr>
          <p:nvPr>
            <p:ph type="dt" sz="half" idx="10"/>
          </p:nvPr>
        </p:nvSpPr>
        <p:spPr/>
        <p:txBody>
          <a:bodyPr/>
          <a:lstStyle/>
          <a:p>
            <a:fld id="{DD4C9CF0-D3FB-4801-8F12-A5A13983600D}" type="datetimeFigureOut">
              <a:rPr lang="es-DO" smtClean="0"/>
              <a:t>9/2/2026</a:t>
            </a:fld>
            <a:endParaRPr lang="es-DO"/>
          </a:p>
        </p:txBody>
      </p:sp>
      <p:sp>
        <p:nvSpPr>
          <p:cNvPr id="5" name="Marcador de pie de página 4">
            <a:extLst>
              <a:ext uri="{FF2B5EF4-FFF2-40B4-BE49-F238E27FC236}">
                <a16:creationId xmlns:a16="http://schemas.microsoft.com/office/drawing/2014/main" id="{84BAC4B3-D346-453B-8BA6-C57F45F4F63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865E276-BC77-487F-9701-0C6D117D3D56}"/>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1124846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5D991F-72C6-461F-BCCD-6C9FD6252E4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678DBD98-6482-4FFB-B8EC-815FF7B583A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AE20630E-067E-4986-86C3-0E669FDCEFE7}"/>
              </a:ext>
            </a:extLst>
          </p:cNvPr>
          <p:cNvSpPr>
            <a:spLocks noGrp="1"/>
          </p:cNvSpPr>
          <p:nvPr>
            <p:ph type="dt" sz="half" idx="10"/>
          </p:nvPr>
        </p:nvSpPr>
        <p:spPr/>
        <p:txBody>
          <a:bodyPr/>
          <a:lstStyle/>
          <a:p>
            <a:fld id="{DD4C9CF0-D3FB-4801-8F12-A5A13983600D}" type="datetimeFigureOut">
              <a:rPr lang="es-DO" smtClean="0"/>
              <a:t>9/2/2026</a:t>
            </a:fld>
            <a:endParaRPr lang="es-DO"/>
          </a:p>
        </p:txBody>
      </p:sp>
      <p:sp>
        <p:nvSpPr>
          <p:cNvPr id="5" name="Marcador de pie de página 4">
            <a:extLst>
              <a:ext uri="{FF2B5EF4-FFF2-40B4-BE49-F238E27FC236}">
                <a16:creationId xmlns:a16="http://schemas.microsoft.com/office/drawing/2014/main" id="{B58E6C35-3A62-4FAA-B847-6FE5449B3255}"/>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308E0E5-5343-426D-8F24-0BE235893560}"/>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729606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6" name="Imagen 6" descr="Forma, Rectángulo&#10;&#10;Descripción generada automáticamente">
            <a:extLst>
              <a:ext uri="{FF2B5EF4-FFF2-40B4-BE49-F238E27FC236}">
                <a16:creationId xmlns:a16="http://schemas.microsoft.com/office/drawing/2014/main" id="{171BFD98-F080-4F0F-A83B-4670D8AD35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
          <a:stretch/>
        </p:blipFill>
        <p:spPr>
          <a:xfrm>
            <a:off x="0" y="12700"/>
            <a:ext cx="12192000" cy="6515100"/>
          </a:xfrm>
          <a:prstGeom prst="rect">
            <a:avLst/>
          </a:prstGeom>
        </p:spPr>
      </p:pic>
      <p:sp>
        <p:nvSpPr>
          <p:cNvPr id="17" name="Título 1">
            <a:extLst>
              <a:ext uri="{FF2B5EF4-FFF2-40B4-BE49-F238E27FC236}">
                <a16:creationId xmlns:a16="http://schemas.microsoft.com/office/drawing/2014/main" id="{0E4A3A8B-AE5D-44C4-844B-E9771A88B9EE}"/>
              </a:ext>
            </a:extLst>
          </p:cNvPr>
          <p:cNvSpPr>
            <a:spLocks noGrp="1"/>
          </p:cNvSpPr>
          <p:nvPr>
            <p:ph type="title"/>
          </p:nvPr>
        </p:nvSpPr>
        <p:spPr>
          <a:xfrm>
            <a:off x="16565" y="279400"/>
            <a:ext cx="10744200" cy="369332"/>
          </a:xfrm>
        </p:spPr>
        <p:txBody>
          <a:bodyPr/>
          <a:lstStyle>
            <a:lvl1pPr algn="l">
              <a:defRPr sz="2400" b="1">
                <a:solidFill>
                  <a:schemeClr val="bg1"/>
                </a:solidFill>
                <a:latin typeface="Montserrat Light" panose="00000400000000000000" pitchFamily="50" charset="0"/>
              </a:defRPr>
            </a:lvl1pPr>
          </a:lstStyle>
          <a:p>
            <a:r>
              <a:rPr lang="es-ES"/>
              <a:t>Haga clic</a:t>
            </a:r>
            <a:endParaRPr lang="es-DO"/>
          </a:p>
        </p:txBody>
      </p:sp>
    </p:spTree>
    <p:extLst>
      <p:ext uri="{BB962C8B-B14F-4D97-AF65-F5344CB8AC3E}">
        <p14:creationId xmlns:p14="http://schemas.microsoft.com/office/powerpoint/2010/main" val="2877458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EDD736-7F13-43D1-9198-579DED9A0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949" y="-76199"/>
            <a:ext cx="12449949" cy="7010399"/>
          </a:xfrm>
          <a:prstGeom prst="rect">
            <a:avLst/>
          </a:prstGeom>
        </p:spPr>
      </p:pic>
      <p:pic>
        <p:nvPicPr>
          <p:cNvPr id="10" name="Picture 9">
            <a:extLst>
              <a:ext uri="{FF2B5EF4-FFF2-40B4-BE49-F238E27FC236}">
                <a16:creationId xmlns:a16="http://schemas.microsoft.com/office/drawing/2014/main" id="{691D88EF-CB3D-4A56-B830-25B9F0933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949" y="-76200"/>
            <a:ext cx="11372426" cy="7010400"/>
          </a:xfrm>
          <a:prstGeom prst="rect">
            <a:avLst/>
          </a:prstGeom>
        </p:spPr>
      </p:pic>
      <p:sp>
        <p:nvSpPr>
          <p:cNvPr id="9" name="Holder 3">
            <a:extLst>
              <a:ext uri="{FF2B5EF4-FFF2-40B4-BE49-F238E27FC236}">
                <a16:creationId xmlns:a16="http://schemas.microsoft.com/office/drawing/2014/main" id="{A610A98F-99E4-4B14-933A-BD5A3FD82FF4}"/>
              </a:ext>
            </a:extLst>
          </p:cNvPr>
          <p:cNvSpPr>
            <a:spLocks noGrp="1"/>
          </p:cNvSpPr>
          <p:nvPr>
            <p:ph type="subTitle" idx="4"/>
          </p:nvPr>
        </p:nvSpPr>
        <p:spPr>
          <a:xfrm>
            <a:off x="673100" y="2387600"/>
            <a:ext cx="7734300" cy="775597"/>
          </a:xfrm>
          <a:prstGeom prst="rect">
            <a:avLst/>
          </a:prstGeom>
        </p:spPr>
        <p:txBody>
          <a:bodyPr wrap="square" lIns="0" tIns="0" rIns="0" bIns="0">
            <a:spAutoFit/>
          </a:bodyPr>
          <a:lstStyle>
            <a:lvl1pPr marL="0" indent="0">
              <a:buNone/>
              <a:defRPr sz="5600" b="1" i="0" dirty="0">
                <a:solidFill>
                  <a:srgbClr val="0050DD"/>
                </a:solidFill>
                <a:latin typeface="Ivy Mode"/>
                <a:ea typeface="+mj-ea"/>
                <a:cs typeface="Ivy Mode"/>
              </a:defRPr>
            </a:lvl1pPr>
          </a:lstStyle>
          <a:p>
            <a:endParaRPr/>
          </a:p>
        </p:txBody>
      </p:sp>
      <p:sp>
        <p:nvSpPr>
          <p:cNvPr id="6" name="Text Placeholder 5">
            <a:extLst>
              <a:ext uri="{FF2B5EF4-FFF2-40B4-BE49-F238E27FC236}">
                <a16:creationId xmlns:a16="http://schemas.microsoft.com/office/drawing/2014/main" id="{140ACCDE-C5A7-458E-853A-FB2A3416B652}"/>
              </a:ext>
            </a:extLst>
          </p:cNvPr>
          <p:cNvSpPr>
            <a:spLocks noGrp="1"/>
          </p:cNvSpPr>
          <p:nvPr>
            <p:ph type="body" sz="quarter" idx="10"/>
          </p:nvPr>
        </p:nvSpPr>
        <p:spPr>
          <a:xfrm>
            <a:off x="762000" y="4140200"/>
            <a:ext cx="7645400" cy="776288"/>
          </a:xfrm>
        </p:spPr>
        <p:txBody>
          <a:bodyPr>
            <a:normAutofit/>
          </a:bodyPr>
          <a:lstStyle>
            <a:lvl1pPr marL="0" indent="0">
              <a:buNone/>
              <a:defRPr sz="2500">
                <a:solidFill>
                  <a:srgbClr val="5E5D61"/>
                </a:solidFill>
                <a:latin typeface="Montserrat Light" panose="00000400000000000000" pitchFamily="2" charset="0"/>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6DE26DB1-A30D-45BE-9EBE-F2D5A7C33FA1}"/>
              </a:ext>
            </a:extLst>
          </p:cNvPr>
          <p:cNvSpPr>
            <a:spLocks noGrp="1"/>
          </p:cNvSpPr>
          <p:nvPr>
            <p:ph sz="quarter" idx="11"/>
          </p:nvPr>
        </p:nvSpPr>
        <p:spPr>
          <a:xfrm>
            <a:off x="762000" y="6304825"/>
            <a:ext cx="3835400" cy="406400"/>
          </a:xfrm>
        </p:spPr>
        <p:txBody>
          <a:bodyPr anchor="b">
            <a:noAutofit/>
          </a:bodyPr>
          <a:lstStyle>
            <a:lvl1pPr marL="0" indent="0">
              <a:buNone/>
              <a:defRPr sz="1600">
                <a:solidFill>
                  <a:srgbClr val="5E5D61"/>
                </a:solidFill>
                <a:latin typeface="Montserrat Light" panose="00000400000000000000" pitchFamily="2" charset="0"/>
              </a:defRPr>
            </a:lvl1pPr>
            <a:lvl2pPr marL="457200" indent="0">
              <a:buNone/>
              <a:defRPr/>
            </a:lvl2pPr>
          </a:lstStyle>
          <a:p>
            <a:pPr lvl="0"/>
            <a:r>
              <a:rPr lang="en-US"/>
              <a:t>Click to edit Master text styles</a:t>
            </a:r>
          </a:p>
        </p:txBody>
      </p:sp>
      <p:sp>
        <p:nvSpPr>
          <p:cNvPr id="13" name="object 4">
            <a:extLst>
              <a:ext uri="{FF2B5EF4-FFF2-40B4-BE49-F238E27FC236}">
                <a16:creationId xmlns:a16="http://schemas.microsoft.com/office/drawing/2014/main" id="{6808407B-E051-4D13-AD18-7FAE9954A0A1}"/>
              </a:ext>
            </a:extLst>
          </p:cNvPr>
          <p:cNvSpPr/>
          <p:nvPr userDrawn="1"/>
        </p:nvSpPr>
        <p:spPr>
          <a:xfrm>
            <a:off x="673100" y="3250112"/>
            <a:ext cx="7734300" cy="868680"/>
          </a:xfrm>
          <a:custGeom>
            <a:avLst/>
            <a:gdLst/>
            <a:ahLst/>
            <a:cxnLst/>
            <a:rect l="l" t="t" r="r" b="b"/>
            <a:pathLst>
              <a:path w="7324725" h="868679">
                <a:moveTo>
                  <a:pt x="7324699" y="0"/>
                </a:moveTo>
                <a:lnTo>
                  <a:pt x="0" y="0"/>
                </a:lnTo>
                <a:lnTo>
                  <a:pt x="0" y="868502"/>
                </a:lnTo>
                <a:lnTo>
                  <a:pt x="7324699" y="868502"/>
                </a:lnTo>
                <a:lnTo>
                  <a:pt x="7324699" y="0"/>
                </a:lnTo>
                <a:close/>
              </a:path>
            </a:pathLst>
          </a:custGeom>
          <a:solidFill>
            <a:srgbClr val="EF3340"/>
          </a:solidFill>
        </p:spPr>
        <p:txBody>
          <a:bodyPr wrap="square" lIns="0" tIns="0" rIns="0" bIns="0" rtlCol="0"/>
          <a:lstStyle/>
          <a:p>
            <a:endParaRPr/>
          </a:p>
        </p:txBody>
      </p:sp>
      <p:sp>
        <p:nvSpPr>
          <p:cNvPr id="8" name="Holder 2">
            <a:extLst>
              <a:ext uri="{FF2B5EF4-FFF2-40B4-BE49-F238E27FC236}">
                <a16:creationId xmlns:a16="http://schemas.microsoft.com/office/drawing/2014/main" id="{7EEA3459-28B6-4A37-BF85-423C78B2008A}"/>
              </a:ext>
            </a:extLst>
          </p:cNvPr>
          <p:cNvSpPr>
            <a:spLocks noGrp="1"/>
          </p:cNvSpPr>
          <p:nvPr>
            <p:ph type="ctrTitle"/>
          </p:nvPr>
        </p:nvSpPr>
        <p:spPr>
          <a:xfrm>
            <a:off x="774700" y="3296653"/>
            <a:ext cx="7645400" cy="775597"/>
          </a:xfrm>
          <a:prstGeom prst="rect">
            <a:avLst/>
          </a:prstGeom>
        </p:spPr>
        <p:txBody>
          <a:bodyPr wrap="square" lIns="0" tIns="0" rIns="0" bIns="0">
            <a:spAutoFit/>
          </a:bodyPr>
          <a:lstStyle>
            <a:lvl1pPr>
              <a:defRPr sz="5600">
                <a:solidFill>
                  <a:schemeClr val="bg1"/>
                </a:solidFill>
                <a:latin typeface="Ivy Mode" panose="020B0404020101010102" pitchFamily="34" charset="0"/>
                <a:cs typeface="Ivy Mode" panose="020B0404020101010102" pitchFamily="34" charset="0"/>
              </a:defRPr>
            </a:lvl1pPr>
          </a:lstStyle>
          <a:p>
            <a:endParaRPr/>
          </a:p>
        </p:txBody>
      </p:sp>
      <p:pic>
        <p:nvPicPr>
          <p:cNvPr id="15" name="Picture 14">
            <a:extLst>
              <a:ext uri="{FF2B5EF4-FFF2-40B4-BE49-F238E27FC236}">
                <a16:creationId xmlns:a16="http://schemas.microsoft.com/office/drawing/2014/main" id="{B9227285-C96E-4523-848F-3E193A3CD2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20209" y="422942"/>
            <a:ext cx="1485900" cy="1511300"/>
          </a:xfrm>
          <a:prstGeom prst="rect">
            <a:avLst/>
          </a:prstGeom>
        </p:spPr>
      </p:pic>
    </p:spTree>
    <p:extLst>
      <p:ext uri="{BB962C8B-B14F-4D97-AF65-F5344CB8AC3E}">
        <p14:creationId xmlns:p14="http://schemas.microsoft.com/office/powerpoint/2010/main" val="329040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Footer sobre oscuros (identidad)">
    <p:bg>
      <p:bgPr>
        <a:no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4EDF6C63-0CA9-5FB2-B829-F0BC966D998E}"/>
              </a:ext>
            </a:extLst>
          </p:cNvPr>
          <p:cNvSpPr/>
          <p:nvPr userDrawn="1"/>
        </p:nvSpPr>
        <p:spPr>
          <a:xfrm>
            <a:off x="0" y="0"/>
            <a:ext cx="12183870" cy="6865639"/>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s-DO"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3" name="Imagen" descr="Imagen">
            <a:extLst>
              <a:ext uri="{FF2B5EF4-FFF2-40B4-BE49-F238E27FC236}">
                <a16:creationId xmlns:a16="http://schemas.microsoft.com/office/drawing/2014/main" id="{29F1AFCA-BA5D-2E10-DC56-72F08F02E533}"/>
              </a:ext>
            </a:extLst>
          </p:cNvPr>
          <p:cNvPicPr>
            <a:picLocks noChangeAspect="1"/>
          </p:cNvPicPr>
          <p:nvPr userDrawn="1"/>
        </p:nvPicPr>
        <p:blipFill>
          <a:blip r:embed="rId2"/>
          <a:stretch>
            <a:fillRect/>
          </a:stretch>
        </p:blipFill>
        <p:spPr>
          <a:xfrm>
            <a:off x="201101" y="3015599"/>
            <a:ext cx="1554417" cy="472853"/>
          </a:xfrm>
          <a:prstGeom prst="rect">
            <a:avLst/>
          </a:prstGeom>
          <a:ln w="3175">
            <a:miter lim="400000"/>
          </a:ln>
        </p:spPr>
      </p:pic>
      <p:pic>
        <p:nvPicPr>
          <p:cNvPr id="4" name="Imagen" descr="Imagen">
            <a:extLst>
              <a:ext uri="{FF2B5EF4-FFF2-40B4-BE49-F238E27FC236}">
                <a16:creationId xmlns:a16="http://schemas.microsoft.com/office/drawing/2014/main" id="{1325F7FE-FFAF-7F24-3140-E97DF7B66CD9}"/>
              </a:ext>
            </a:extLst>
          </p:cNvPr>
          <p:cNvPicPr>
            <a:picLocks noChangeAspect="1"/>
          </p:cNvPicPr>
          <p:nvPr userDrawn="1"/>
        </p:nvPicPr>
        <p:blipFill>
          <a:blip r:embed="rId3"/>
          <a:stretch>
            <a:fillRect/>
          </a:stretch>
        </p:blipFill>
        <p:spPr>
          <a:xfrm>
            <a:off x="9473838" y="1104447"/>
            <a:ext cx="1554417" cy="472853"/>
          </a:xfrm>
          <a:prstGeom prst="rect">
            <a:avLst/>
          </a:prstGeom>
          <a:ln w="3175">
            <a:miter lim="400000"/>
          </a:ln>
        </p:spPr>
      </p:pic>
      <p:pic>
        <p:nvPicPr>
          <p:cNvPr id="5" name="Imagen" descr="Imagen">
            <a:extLst>
              <a:ext uri="{FF2B5EF4-FFF2-40B4-BE49-F238E27FC236}">
                <a16:creationId xmlns:a16="http://schemas.microsoft.com/office/drawing/2014/main" id="{EF58A8A9-4A06-A0C8-E6FD-32767A98DC3B}"/>
              </a:ext>
            </a:extLst>
          </p:cNvPr>
          <p:cNvPicPr>
            <a:picLocks noChangeAspect="1"/>
          </p:cNvPicPr>
          <p:nvPr userDrawn="1"/>
        </p:nvPicPr>
        <p:blipFill>
          <a:blip r:embed="rId2"/>
          <a:srcRect t="-12554" r="74697"/>
          <a:stretch/>
        </p:blipFill>
        <p:spPr>
          <a:xfrm>
            <a:off x="11798685" y="4376691"/>
            <a:ext cx="393316" cy="532212"/>
          </a:xfrm>
          <a:prstGeom prst="rect">
            <a:avLst/>
          </a:prstGeom>
          <a:ln w="3175">
            <a:miter lim="400000"/>
          </a:ln>
        </p:spPr>
      </p:pic>
      <p:pic>
        <p:nvPicPr>
          <p:cNvPr id="6" name="Imagen" descr="Imagen">
            <a:extLst>
              <a:ext uri="{FF2B5EF4-FFF2-40B4-BE49-F238E27FC236}">
                <a16:creationId xmlns:a16="http://schemas.microsoft.com/office/drawing/2014/main" id="{95DC6152-A1FE-3D43-C8FA-2DB2D75D04DC}"/>
              </a:ext>
            </a:extLst>
          </p:cNvPr>
          <p:cNvPicPr>
            <a:picLocks noChangeAspect="1"/>
          </p:cNvPicPr>
          <p:nvPr userDrawn="1"/>
        </p:nvPicPr>
        <p:blipFill>
          <a:blip r:embed="rId4"/>
          <a:stretch>
            <a:fillRect/>
          </a:stretch>
        </p:blipFill>
        <p:spPr>
          <a:xfrm>
            <a:off x="4788268" y="5709177"/>
            <a:ext cx="2607333" cy="368153"/>
          </a:xfrm>
          <a:prstGeom prst="rect">
            <a:avLst/>
          </a:prstGeom>
          <a:ln w="3175">
            <a:miter lim="400000"/>
          </a:ln>
        </p:spPr>
      </p:pic>
      <p:pic>
        <p:nvPicPr>
          <p:cNvPr id="8" name="Imagen" descr="Imagen">
            <a:extLst>
              <a:ext uri="{FF2B5EF4-FFF2-40B4-BE49-F238E27FC236}">
                <a16:creationId xmlns:a16="http://schemas.microsoft.com/office/drawing/2014/main" id="{FA1A7E58-B788-AF0F-0FB0-D2DBD45BDF9A}"/>
              </a:ext>
            </a:extLst>
          </p:cNvPr>
          <p:cNvPicPr>
            <a:picLocks noChangeAspect="1"/>
          </p:cNvPicPr>
          <p:nvPr userDrawn="1"/>
        </p:nvPicPr>
        <p:blipFill>
          <a:blip r:embed="rId5"/>
          <a:stretch>
            <a:fillRect/>
          </a:stretch>
        </p:blipFill>
        <p:spPr>
          <a:xfrm>
            <a:off x="9980831" y="247604"/>
            <a:ext cx="1925416" cy="509942"/>
          </a:xfrm>
          <a:prstGeom prst="rect">
            <a:avLst/>
          </a:prstGeom>
          <a:ln w="3175">
            <a:miter lim="400000"/>
          </a:ln>
        </p:spPr>
      </p:pic>
    </p:spTree>
    <p:extLst>
      <p:ext uri="{BB962C8B-B14F-4D97-AF65-F5344CB8AC3E}">
        <p14:creationId xmlns:p14="http://schemas.microsoft.com/office/powerpoint/2010/main" val="27464476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498B9-599F-6D32-004C-E02841435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EC32C3A9-A8CE-2A75-AA2A-2C8ACF086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44E95E-1A42-4426-AF40-47ABFAE526AD}"/>
              </a:ext>
            </a:extLst>
          </p:cNvPr>
          <p:cNvSpPr>
            <a:spLocks noGrp="1"/>
          </p:cNvSpPr>
          <p:nvPr>
            <p:ph type="dt" sz="half" idx="10"/>
          </p:nvPr>
        </p:nvSpPr>
        <p:spPr/>
        <p:txBody>
          <a:bodyPr/>
          <a:lstStyle/>
          <a:p>
            <a:fld id="{E8E96C91-E6F2-4F31-9722-AB1692B681F7}" type="datetimeFigureOut">
              <a:rPr lang="es-DO" smtClean="0"/>
              <a:t>9/2/2026</a:t>
            </a:fld>
            <a:endParaRPr lang="es-DO"/>
          </a:p>
        </p:txBody>
      </p:sp>
      <p:sp>
        <p:nvSpPr>
          <p:cNvPr id="5" name="Marcador de pie de página 4">
            <a:extLst>
              <a:ext uri="{FF2B5EF4-FFF2-40B4-BE49-F238E27FC236}">
                <a16:creationId xmlns:a16="http://schemas.microsoft.com/office/drawing/2014/main" id="{ECC6A7B6-F90B-5D4E-6161-86C226F5B02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37ABEDD-5B46-D808-8CD7-14A6F6EA6EA0}"/>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4002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944EA-1B2E-25DA-CE65-0E86ADEB3A3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A5B4829-01F0-68C8-807E-66864EE7FA6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284ACD4C-9873-05FE-A763-5AB3745448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5F7E5ED8-16E8-26D7-0274-032C6FE360C6}"/>
              </a:ext>
            </a:extLst>
          </p:cNvPr>
          <p:cNvSpPr>
            <a:spLocks noGrp="1"/>
          </p:cNvSpPr>
          <p:nvPr>
            <p:ph type="dt" sz="half" idx="10"/>
          </p:nvPr>
        </p:nvSpPr>
        <p:spPr/>
        <p:txBody>
          <a:bodyPr/>
          <a:lstStyle/>
          <a:p>
            <a:fld id="{E8E96C91-E6F2-4F31-9722-AB1692B681F7}" type="datetimeFigureOut">
              <a:rPr lang="es-DO" smtClean="0"/>
              <a:t>9/2/2026</a:t>
            </a:fld>
            <a:endParaRPr lang="es-DO"/>
          </a:p>
        </p:txBody>
      </p:sp>
      <p:sp>
        <p:nvSpPr>
          <p:cNvPr id="6" name="Marcador de pie de página 5">
            <a:extLst>
              <a:ext uri="{FF2B5EF4-FFF2-40B4-BE49-F238E27FC236}">
                <a16:creationId xmlns:a16="http://schemas.microsoft.com/office/drawing/2014/main" id="{149B9944-AC9A-E9A7-6B5B-CB805EC739C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BD5CF5A-61F6-7B60-3176-7870DF8722BB}"/>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235730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590520-82C8-9555-D2FF-EC05869A521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77974DE9-C999-0F12-786E-B6A696E43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CE3FE66-506A-2D56-C02D-DCF287ECC27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DBF94A34-114F-B04B-A30D-63EEE7E3F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64E14AA-1201-5E47-D9EF-8E87E17012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ADB1BD86-3A86-E50C-4BA6-F265AA3B37C6}"/>
              </a:ext>
            </a:extLst>
          </p:cNvPr>
          <p:cNvSpPr>
            <a:spLocks noGrp="1"/>
          </p:cNvSpPr>
          <p:nvPr>
            <p:ph type="dt" sz="half" idx="10"/>
          </p:nvPr>
        </p:nvSpPr>
        <p:spPr/>
        <p:txBody>
          <a:bodyPr/>
          <a:lstStyle/>
          <a:p>
            <a:fld id="{E8E96C91-E6F2-4F31-9722-AB1692B681F7}" type="datetimeFigureOut">
              <a:rPr lang="es-DO" smtClean="0"/>
              <a:t>9/2/2026</a:t>
            </a:fld>
            <a:endParaRPr lang="es-DO"/>
          </a:p>
        </p:txBody>
      </p:sp>
      <p:sp>
        <p:nvSpPr>
          <p:cNvPr id="8" name="Marcador de pie de página 7">
            <a:extLst>
              <a:ext uri="{FF2B5EF4-FFF2-40B4-BE49-F238E27FC236}">
                <a16:creationId xmlns:a16="http://schemas.microsoft.com/office/drawing/2014/main" id="{C9BC2714-F6DA-53C6-205E-476F8F51307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04FA71DC-6625-0ADE-EE24-A9DD232DD8A1}"/>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255103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97E9A-2B18-9F70-6BE2-1B5480DDF95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6E59D563-5FE3-6281-336D-82F1A2B33D26}"/>
              </a:ext>
            </a:extLst>
          </p:cNvPr>
          <p:cNvSpPr>
            <a:spLocks noGrp="1"/>
          </p:cNvSpPr>
          <p:nvPr>
            <p:ph type="dt" sz="half" idx="10"/>
          </p:nvPr>
        </p:nvSpPr>
        <p:spPr/>
        <p:txBody>
          <a:bodyPr/>
          <a:lstStyle/>
          <a:p>
            <a:fld id="{E8E96C91-E6F2-4F31-9722-AB1692B681F7}" type="datetimeFigureOut">
              <a:rPr lang="es-DO" smtClean="0"/>
              <a:t>9/2/2026</a:t>
            </a:fld>
            <a:endParaRPr lang="es-DO"/>
          </a:p>
        </p:txBody>
      </p:sp>
      <p:sp>
        <p:nvSpPr>
          <p:cNvPr id="4" name="Marcador de pie de página 3">
            <a:extLst>
              <a:ext uri="{FF2B5EF4-FFF2-40B4-BE49-F238E27FC236}">
                <a16:creationId xmlns:a16="http://schemas.microsoft.com/office/drawing/2014/main" id="{F9628BAE-81E8-6A07-78D5-FD4B0DEF6083}"/>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9FE893ED-53F9-6770-59BD-C401220543E5}"/>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124640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99761F-7E1A-02F9-D65A-D773B6465B0A}"/>
              </a:ext>
            </a:extLst>
          </p:cNvPr>
          <p:cNvSpPr>
            <a:spLocks noGrp="1"/>
          </p:cNvSpPr>
          <p:nvPr>
            <p:ph type="dt" sz="half" idx="10"/>
          </p:nvPr>
        </p:nvSpPr>
        <p:spPr/>
        <p:txBody>
          <a:bodyPr/>
          <a:lstStyle/>
          <a:p>
            <a:fld id="{E8E96C91-E6F2-4F31-9722-AB1692B681F7}" type="datetimeFigureOut">
              <a:rPr lang="es-DO" smtClean="0"/>
              <a:t>9/2/2026</a:t>
            </a:fld>
            <a:endParaRPr lang="es-DO"/>
          </a:p>
        </p:txBody>
      </p:sp>
      <p:sp>
        <p:nvSpPr>
          <p:cNvPr id="3" name="Marcador de pie de página 2">
            <a:extLst>
              <a:ext uri="{FF2B5EF4-FFF2-40B4-BE49-F238E27FC236}">
                <a16:creationId xmlns:a16="http://schemas.microsoft.com/office/drawing/2014/main" id="{6D340A99-A1BC-F52B-CF9E-9E43B70159E3}"/>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C3373CDA-6EF5-1645-B391-21F4752F41F3}"/>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367971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15F618-E125-0AD3-502B-3E188F8DB3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8165DE9F-CF40-57E2-8497-2D7FF2A95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B2F6B228-1907-B308-B324-EF7522C3B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72C6C1-C0C0-CAAD-0235-4692895844D4}"/>
              </a:ext>
            </a:extLst>
          </p:cNvPr>
          <p:cNvSpPr>
            <a:spLocks noGrp="1"/>
          </p:cNvSpPr>
          <p:nvPr>
            <p:ph type="dt" sz="half" idx="10"/>
          </p:nvPr>
        </p:nvSpPr>
        <p:spPr/>
        <p:txBody>
          <a:bodyPr/>
          <a:lstStyle/>
          <a:p>
            <a:fld id="{E8E96C91-E6F2-4F31-9722-AB1692B681F7}" type="datetimeFigureOut">
              <a:rPr lang="es-DO" smtClean="0"/>
              <a:t>9/2/2026</a:t>
            </a:fld>
            <a:endParaRPr lang="es-DO"/>
          </a:p>
        </p:txBody>
      </p:sp>
      <p:sp>
        <p:nvSpPr>
          <p:cNvPr id="6" name="Marcador de pie de página 5">
            <a:extLst>
              <a:ext uri="{FF2B5EF4-FFF2-40B4-BE49-F238E27FC236}">
                <a16:creationId xmlns:a16="http://schemas.microsoft.com/office/drawing/2014/main" id="{2801AC4A-5577-8DDB-A37A-957D51BF5E1C}"/>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6C874BC-B5DF-E94F-DE40-FF4E9E8A7E6A}"/>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96478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A22-53AC-0854-B517-4E8297E3A4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E194E680-A7E3-95FE-AAE5-87925D8105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607598E0-B362-94E2-C3D6-A60BB3AA6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725707-5519-A4E0-E329-FD79FB63C7E1}"/>
              </a:ext>
            </a:extLst>
          </p:cNvPr>
          <p:cNvSpPr>
            <a:spLocks noGrp="1"/>
          </p:cNvSpPr>
          <p:nvPr>
            <p:ph type="dt" sz="half" idx="10"/>
          </p:nvPr>
        </p:nvSpPr>
        <p:spPr/>
        <p:txBody>
          <a:bodyPr/>
          <a:lstStyle/>
          <a:p>
            <a:fld id="{E8E96C91-E6F2-4F31-9722-AB1692B681F7}" type="datetimeFigureOut">
              <a:rPr lang="es-DO" smtClean="0"/>
              <a:t>9/2/2026</a:t>
            </a:fld>
            <a:endParaRPr lang="es-DO"/>
          </a:p>
        </p:txBody>
      </p:sp>
      <p:sp>
        <p:nvSpPr>
          <p:cNvPr id="6" name="Marcador de pie de página 5">
            <a:extLst>
              <a:ext uri="{FF2B5EF4-FFF2-40B4-BE49-F238E27FC236}">
                <a16:creationId xmlns:a16="http://schemas.microsoft.com/office/drawing/2014/main" id="{72F91675-FBB2-D3D3-DDAA-4EBE02DC45A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75FBC0F-073C-D666-1293-D58532C29E04}"/>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63882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250A35-1104-9151-65C9-A54DB7D8E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670624B9-1A0F-1887-F174-9CA8FAE8B1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B90B2C5-6B92-3710-535F-F65055E8A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6C91-E6F2-4F31-9722-AB1692B681F7}" type="datetimeFigureOut">
              <a:rPr lang="es-DO" smtClean="0"/>
              <a:t>9/2/2026</a:t>
            </a:fld>
            <a:endParaRPr lang="es-DO"/>
          </a:p>
        </p:txBody>
      </p:sp>
      <p:sp>
        <p:nvSpPr>
          <p:cNvPr id="5" name="Marcador de pie de página 4">
            <a:extLst>
              <a:ext uri="{FF2B5EF4-FFF2-40B4-BE49-F238E27FC236}">
                <a16:creationId xmlns:a16="http://schemas.microsoft.com/office/drawing/2014/main" id="{36E13318-66C0-8799-24EE-4B97E303F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51CC73FB-596C-50A8-19AF-00BA176C1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0D2F5-ECE7-4E9F-B4F9-45A3E6D2EAEF}" type="slidenum">
              <a:rPr lang="es-DO" smtClean="0"/>
              <a:t>‹#›</a:t>
            </a:fld>
            <a:endParaRPr lang="es-DO"/>
          </a:p>
        </p:txBody>
      </p:sp>
    </p:spTree>
    <p:extLst>
      <p:ext uri="{BB962C8B-B14F-4D97-AF65-F5344CB8AC3E}">
        <p14:creationId xmlns:p14="http://schemas.microsoft.com/office/powerpoint/2010/main" val="2405779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B42C45-3236-4797-ABAC-DF567A4D3D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1E4A7A58-72C5-479E-A850-90E91A77C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9D0EA88-7664-478F-845B-C74229D7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C9CF0-D3FB-4801-8F12-A5A13983600D}" type="datetimeFigureOut">
              <a:rPr lang="es-DO" smtClean="0"/>
              <a:t>9/2/2026</a:t>
            </a:fld>
            <a:endParaRPr lang="es-DO"/>
          </a:p>
        </p:txBody>
      </p:sp>
      <p:sp>
        <p:nvSpPr>
          <p:cNvPr id="5" name="Marcador de pie de página 4">
            <a:extLst>
              <a:ext uri="{FF2B5EF4-FFF2-40B4-BE49-F238E27FC236}">
                <a16:creationId xmlns:a16="http://schemas.microsoft.com/office/drawing/2014/main" id="{EA57F28F-138B-4F7D-925F-40A0B1925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8E919FD6-5E6E-4701-B835-568D97A64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43F3B-62D5-4FBC-9164-B019B036EE22}" type="slidenum">
              <a:rPr lang="es-DO" smtClean="0"/>
              <a:t>‹#›</a:t>
            </a:fld>
            <a:endParaRPr lang="es-DO"/>
          </a:p>
        </p:txBody>
      </p:sp>
    </p:spTree>
    <p:extLst>
      <p:ext uri="{BB962C8B-B14F-4D97-AF65-F5344CB8AC3E}">
        <p14:creationId xmlns:p14="http://schemas.microsoft.com/office/powerpoint/2010/main" val="1762962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27D03FE-93D6-4963-8817-939B52D9D20E}"/>
              </a:ext>
            </a:extLst>
          </p:cNvPr>
          <p:cNvSpPr>
            <a:spLocks noGrp="1"/>
          </p:cNvSpPr>
          <p:nvPr>
            <p:ph type="subTitle" idx="4"/>
          </p:nvPr>
        </p:nvSpPr>
        <p:spPr>
          <a:xfrm>
            <a:off x="685371" y="2162123"/>
            <a:ext cx="11150424" cy="664797"/>
          </a:xfrm>
        </p:spPr>
        <p:txBody>
          <a:bodyPr vert="horz" wrap="square" lIns="0" tIns="0" rIns="0" bIns="0" rtlCol="0" anchor="t">
            <a:spAutoFit/>
          </a:bodyPr>
          <a:lstStyle/>
          <a:p>
            <a:r>
              <a:rPr lang="es-DO" sz="4800" dirty="0"/>
              <a:t>Plan Operativo Anual 2026</a:t>
            </a:r>
          </a:p>
        </p:txBody>
      </p:sp>
      <p:sp>
        <p:nvSpPr>
          <p:cNvPr id="4" name="Content Placeholder 3">
            <a:extLst>
              <a:ext uri="{FF2B5EF4-FFF2-40B4-BE49-F238E27FC236}">
                <a16:creationId xmlns:a16="http://schemas.microsoft.com/office/drawing/2014/main" id="{95D31B39-B826-412A-A9F3-CF6BD3EB784A}"/>
              </a:ext>
            </a:extLst>
          </p:cNvPr>
          <p:cNvSpPr>
            <a:spLocks noGrp="1"/>
          </p:cNvSpPr>
          <p:nvPr>
            <p:ph sz="quarter" idx="11"/>
          </p:nvPr>
        </p:nvSpPr>
        <p:spPr>
          <a:xfrm>
            <a:off x="680719" y="4415640"/>
            <a:ext cx="4466316" cy="406400"/>
          </a:xfrm>
        </p:spPr>
        <p:txBody>
          <a:bodyPr/>
          <a:lstStyle/>
          <a:p>
            <a:r>
              <a:rPr lang="es-DO" dirty="0"/>
              <a:t>Dirección de Planificación y Desarrollo</a:t>
            </a:r>
            <a:endParaRPr lang="es-ES" dirty="0"/>
          </a:p>
        </p:txBody>
      </p:sp>
      <p:sp>
        <p:nvSpPr>
          <p:cNvPr id="6" name="TextBox 5">
            <a:extLst>
              <a:ext uri="{FF2B5EF4-FFF2-40B4-BE49-F238E27FC236}">
                <a16:creationId xmlns:a16="http://schemas.microsoft.com/office/drawing/2014/main" id="{964C7CC1-EB06-4467-80FF-D3015BF3F8CF}"/>
              </a:ext>
            </a:extLst>
          </p:cNvPr>
          <p:cNvSpPr txBox="1"/>
          <p:nvPr/>
        </p:nvSpPr>
        <p:spPr>
          <a:xfrm>
            <a:off x="680719" y="3306053"/>
            <a:ext cx="855953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600" b="0" i="0" u="none" strike="noStrike" kern="1200" cap="none" spc="0" normalizeH="0" baseline="0" noProof="0" dirty="0">
                <a:ln>
                  <a:noFill/>
                </a:ln>
                <a:solidFill>
                  <a:prstClr val="white"/>
                </a:solidFill>
                <a:effectLst/>
                <a:uLnTx/>
                <a:uFillTx/>
                <a:latin typeface="Ivy Mode" panose="020B0404020101010102" pitchFamily="34" charset="0"/>
                <a:ea typeface="+mn-ea"/>
                <a:cs typeface="Ivy Mode" panose="020B0404020101010102" pitchFamily="34" charset="0"/>
              </a:rPr>
              <a:t>Descripción de Programas y Proyectos</a:t>
            </a:r>
          </a:p>
        </p:txBody>
      </p:sp>
    </p:spTree>
    <p:extLst>
      <p:ext uri="{BB962C8B-B14F-4D97-AF65-F5344CB8AC3E}">
        <p14:creationId xmlns:p14="http://schemas.microsoft.com/office/powerpoint/2010/main" val="324789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28F-0208-0B92-C504-78478968D93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29067F-FD3D-20B0-D760-194827D4C136}"/>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F90F00EA-AAE2-ADDA-802C-3416877A3318}"/>
              </a:ext>
            </a:extLst>
          </p:cNvPr>
          <p:cNvGraphicFramePr>
            <a:graphicFrameLocks noGrp="1"/>
          </p:cNvGraphicFramePr>
          <p:nvPr>
            <p:extLst>
              <p:ext uri="{D42A27DB-BD31-4B8C-83A1-F6EECF244321}">
                <p14:modId xmlns:p14="http://schemas.microsoft.com/office/powerpoint/2010/main" val="2310760047"/>
              </p:ext>
            </p:extLst>
          </p:nvPr>
        </p:nvGraphicFramePr>
        <p:xfrm>
          <a:off x="116917" y="1343051"/>
          <a:ext cx="12008407" cy="3357880"/>
        </p:xfrm>
        <a:graphic>
          <a:graphicData uri="http://schemas.openxmlformats.org/drawingml/2006/table">
            <a:tbl>
              <a:tblPr firstRow="1" bandRow="1">
                <a:tableStyleId>{C083E6E3-FA7D-4D7B-A595-EF9225AFEA82}</a:tableStyleId>
              </a:tblPr>
              <a:tblGrid>
                <a:gridCol w="949551">
                  <a:extLst>
                    <a:ext uri="{9D8B030D-6E8A-4147-A177-3AD203B41FA5}">
                      <a16:colId xmlns:a16="http://schemas.microsoft.com/office/drawing/2014/main" val="1217970303"/>
                    </a:ext>
                  </a:extLst>
                </a:gridCol>
                <a:gridCol w="3298684">
                  <a:extLst>
                    <a:ext uri="{9D8B030D-6E8A-4147-A177-3AD203B41FA5}">
                      <a16:colId xmlns:a16="http://schemas.microsoft.com/office/drawing/2014/main" val="135175703"/>
                    </a:ext>
                  </a:extLst>
                </a:gridCol>
                <a:gridCol w="3752682">
                  <a:extLst>
                    <a:ext uri="{9D8B030D-6E8A-4147-A177-3AD203B41FA5}">
                      <a16:colId xmlns:a16="http://schemas.microsoft.com/office/drawing/2014/main" val="139977397"/>
                    </a:ext>
                  </a:extLst>
                </a:gridCol>
                <a:gridCol w="2236110">
                  <a:extLst>
                    <a:ext uri="{9D8B030D-6E8A-4147-A177-3AD203B41FA5}">
                      <a16:colId xmlns:a16="http://schemas.microsoft.com/office/drawing/2014/main" val="3870715526"/>
                    </a:ext>
                  </a:extLst>
                </a:gridCol>
                <a:gridCol w="1771380">
                  <a:extLst>
                    <a:ext uri="{9D8B030D-6E8A-4147-A177-3AD203B41FA5}">
                      <a16:colId xmlns:a16="http://schemas.microsoft.com/office/drawing/2014/main" val="3409549968"/>
                    </a:ext>
                  </a:extLst>
                </a:gridCol>
              </a:tblGrid>
              <a:tr h="370840">
                <a:tc>
                  <a:txBody>
                    <a:bodyPr/>
                    <a:lstStyle/>
                    <a:p>
                      <a:pPr algn="ctr"/>
                      <a:r>
                        <a:rPr lang="es-DO">
                          <a:solidFill>
                            <a:schemeClr val="bg1"/>
                          </a:solidFill>
                          <a:latin typeface="Montserrat Light"/>
                        </a:rPr>
                        <a:t>No.</a:t>
                      </a:r>
                    </a:p>
                  </a:txBody>
                  <a:tcPr>
                    <a:solidFill>
                      <a:srgbClr val="204CC5"/>
                    </a:solidFill>
                  </a:tcPr>
                </a:tc>
                <a:tc>
                  <a:txBody>
                    <a:bodyPr/>
                    <a:lstStyle/>
                    <a:p>
                      <a:pPr algn="ctr"/>
                      <a:r>
                        <a:rPr lang="es-DO">
                          <a:solidFill>
                            <a:schemeClr val="bg1"/>
                          </a:solidFill>
                          <a:latin typeface="Montserrat Light"/>
                        </a:rPr>
                        <a:t>Nombre </a:t>
                      </a:r>
                      <a:endParaRPr lang="es-DO">
                        <a:solidFill>
                          <a:schemeClr val="bg1"/>
                        </a:solidFill>
                        <a:latin typeface="Montserrat Light" panose="00000400000000000000" pitchFamily="2" charset="0"/>
                      </a:endParaRPr>
                    </a:p>
                  </a:txBody>
                  <a:tcPr>
                    <a:solidFill>
                      <a:srgbClr val="204CC5"/>
                    </a:solidFill>
                  </a:tcPr>
                </a:tc>
                <a:tc>
                  <a:txBody>
                    <a:bodyPr/>
                    <a:lstStyle/>
                    <a:p>
                      <a:pPr algn="ctr"/>
                      <a:r>
                        <a:rPr lang="es-DO">
                          <a:solidFill>
                            <a:schemeClr val="bg1"/>
                          </a:solidFill>
                          <a:latin typeface="Montserrat Light"/>
                        </a:rPr>
                        <a:t>Descripción</a:t>
                      </a:r>
                    </a:p>
                  </a:txBody>
                  <a:tcPr>
                    <a:solidFill>
                      <a:srgbClr val="204CC5"/>
                    </a:solidFill>
                  </a:tcPr>
                </a:tc>
                <a:tc>
                  <a:txBody>
                    <a:bodyPr/>
                    <a:lstStyle/>
                    <a:p>
                      <a:pPr algn="ctr"/>
                      <a:r>
                        <a:rPr lang="es-DO">
                          <a:solidFill>
                            <a:schemeClr val="bg1"/>
                          </a:solidFill>
                          <a:latin typeface="Montserrat Light"/>
                        </a:rPr>
                        <a:t>Responsable</a:t>
                      </a:r>
                    </a:p>
                  </a:txBody>
                  <a:tcPr>
                    <a:solidFill>
                      <a:srgbClr val="204CC5"/>
                    </a:solidFill>
                  </a:tcPr>
                </a:tc>
                <a:tc>
                  <a:txBody>
                    <a:bodyPr/>
                    <a:lstStyle/>
                    <a:p>
                      <a:pPr algn="ctr"/>
                      <a:r>
                        <a:rPr lang="es-DO">
                          <a:solidFill>
                            <a:schemeClr val="bg1"/>
                          </a:solidFill>
                          <a:latin typeface="Montserrat Light"/>
                        </a:rPr>
                        <a:t>Presupuesto</a:t>
                      </a:r>
                    </a:p>
                  </a:txBody>
                  <a:tcPr>
                    <a:solidFill>
                      <a:srgbClr val="204CC5"/>
                    </a:solidFill>
                  </a:tcPr>
                </a:tc>
                <a:extLst>
                  <a:ext uri="{0D108BD9-81ED-4DB2-BD59-A6C34878D82A}">
                    <a16:rowId xmlns:a16="http://schemas.microsoft.com/office/drawing/2014/main" val="3925969102"/>
                  </a:ext>
                </a:extLst>
              </a:tr>
              <a:tr h="370839">
                <a:tc>
                  <a:txBody>
                    <a:bodyPr/>
                    <a:lstStyle/>
                    <a:p>
                      <a:pPr algn="ctr"/>
                      <a:r>
                        <a:rPr lang="es-DO" sz="1200" dirty="0">
                          <a:solidFill>
                            <a:schemeClr val="tx1"/>
                          </a:solidFill>
                          <a:latin typeface="Montserrat Light"/>
                        </a:rPr>
                        <a:t>17</a:t>
                      </a:r>
                    </a:p>
                  </a:txBody>
                  <a:tcPr/>
                </a:tc>
                <a:tc>
                  <a:txBody>
                    <a:bodyPr/>
                    <a:lstStyle/>
                    <a:p>
                      <a:pPr algn="l" rtl="0" fontAlgn="base"/>
                      <a:r>
                        <a:rPr lang="es-DO" sz="1200" kern="1200">
                          <a:solidFill>
                            <a:schemeClr val="tx1"/>
                          </a:solidFill>
                          <a:latin typeface="Montserrat Light"/>
                          <a:ea typeface="+mn-ea"/>
                          <a:cs typeface="+mn-cs"/>
                        </a:rPr>
                        <a:t>Identidad Institucional </a:t>
                      </a:r>
                      <a:r>
                        <a:rPr lang="en-US" sz="1200" kern="1200">
                          <a:solidFill>
                            <a:schemeClr val="tx1"/>
                          </a:solidFill>
                          <a:latin typeface="Montserrat Light"/>
                          <a:ea typeface="+mn-ea"/>
                          <a:cs typeface="+mn-cs"/>
                        </a:rPr>
                        <a:t>&amp;</a:t>
                      </a:r>
                      <a:r>
                        <a:rPr lang="es-ES" sz="1200" kern="1200">
                          <a:solidFill>
                            <a:schemeClr val="tx1"/>
                          </a:solidFill>
                          <a:latin typeface="Montserrat Light"/>
                          <a:ea typeface="+mn-ea"/>
                          <a:cs typeface="+mn-cs"/>
                        </a:rPr>
                        <a:t> Accesibilidad y Usabilidad de Portales Web</a:t>
                      </a:r>
                      <a:r>
                        <a:rPr lang="es-DO" sz="1200" kern="1200">
                          <a:solidFill>
                            <a:schemeClr val="tx1"/>
                          </a:solidFill>
                          <a:latin typeface="Montserrat Light"/>
                          <a:ea typeface="+mn-ea"/>
                          <a:cs typeface="+mn-cs"/>
                        </a:rPr>
                        <a:t>*  </a:t>
                      </a:r>
                    </a:p>
                  </a:txBody>
                  <a:tcPr/>
                </a:tc>
                <a:tc>
                  <a:txBody>
                    <a:bodyPr/>
                    <a:lstStyle/>
                    <a:p>
                      <a:pPr algn="just" rtl="0" fontAlgn="base"/>
                      <a:r>
                        <a:rPr lang="es-ES" sz="1000" kern="1200">
                          <a:solidFill>
                            <a:schemeClr val="tx1"/>
                          </a:solidFill>
                          <a:latin typeface="Montserrat Light"/>
                          <a:ea typeface="+mn-ea"/>
                          <a:cs typeface="+mn-cs"/>
                        </a:rPr>
                        <a:t>Diseño e implementación de una estrategia de marca del Poder Judicial y sus órganos de servicios basada en la estrategia y los valores de la organización. </a:t>
                      </a:r>
                    </a:p>
                    <a:p>
                      <a:pPr algn="just" rtl="0" fontAlgn="base"/>
                      <a:endParaRPr lang="es-ES" sz="1000" kern="1200">
                        <a:solidFill>
                          <a:schemeClr val="tx1"/>
                        </a:solidFill>
                        <a:latin typeface="Montserrat Light"/>
                        <a:ea typeface="+mn-ea"/>
                        <a:cs typeface="+mn-cs"/>
                      </a:endParaRPr>
                    </a:p>
                    <a:p>
                      <a:pPr algn="just" rtl="0" fontAlgn="base"/>
                      <a:r>
                        <a:rPr lang="es-ES" sz="1000" kern="1200">
                          <a:solidFill>
                            <a:schemeClr val="tx1"/>
                          </a:solidFill>
                          <a:latin typeface="Montserrat Light"/>
                          <a:ea typeface="+mn-ea"/>
                          <a:cs typeface="+mn-cs"/>
                        </a:rPr>
                        <a:t>Diagnóstico y rediseño de los portales web institucionales para lograr un entorno web adaptado a las necesidades de los visitantes, con el objetivo de mejorar la experiencia de usuario,  garantizar un funcionamiento más ágil y un menor tiempo de respuesta; enriquecer los contenidos y adaptarlos a un lenguaje de fácil comprensión. Este rediseño permitirá que los portales web puedan ser fácilmente utilizados por personas con diferentes discapacidades, en cumplimiento con los estándares exigidos por la normativa B2: Accesibilidad Web, de la Oficina Gubernamental de Tecnologías de la Información y la Comunicación (OGTIC), avalada por el Consejo Nacional de Discapacidad, CONADIS y por el Instituto Dominicano para la Calidad (INDOCAL).</a:t>
                      </a:r>
                      <a:endParaRPr lang="es-DO" sz="1000" kern="1200">
                        <a:solidFill>
                          <a:schemeClr val="tx1"/>
                        </a:solidFill>
                        <a:latin typeface="Montserrat Light"/>
                        <a:ea typeface="+mn-ea"/>
                        <a:cs typeface="+mn-cs"/>
                      </a:endParaRPr>
                    </a:p>
                  </a:txBody>
                  <a:tcPr/>
                </a:tc>
                <a:tc>
                  <a:txBody>
                    <a:bodyPr/>
                    <a:lstStyle/>
                    <a:p>
                      <a:pPr algn="ctr"/>
                      <a:r>
                        <a:rPr lang="es-DO" sz="1200">
                          <a:latin typeface="Montserrat Light"/>
                        </a:rPr>
                        <a:t>Dirección de Producción e Identidad </a:t>
                      </a:r>
                    </a:p>
                    <a:p>
                      <a:pPr algn="ctr"/>
                      <a:r>
                        <a:rPr lang="es-DO" sz="1200">
                          <a:latin typeface="Montserrat Light"/>
                        </a:rPr>
                        <a:t>Institucional </a:t>
                      </a:r>
                      <a:endParaRPr lang="es-ES" sz="1200">
                        <a:latin typeface="Montserrat Light"/>
                      </a:endParaRPr>
                    </a:p>
                  </a:txBody>
                  <a:tcPr/>
                </a:tc>
                <a:tc>
                  <a:txBody>
                    <a:bodyPr/>
                    <a:lstStyle/>
                    <a:p>
                      <a:pPr marL="0" marR="0" lvl="0" indent="0" algn="r" rtl="0" eaLnBrk="1" fontAlgn="auto" latinLnBrk="0" hangingPunct="1">
                        <a:lnSpc>
                          <a:spcPct val="100000"/>
                        </a:lnSpc>
                        <a:spcBef>
                          <a:spcPts val="0"/>
                        </a:spcBef>
                        <a:spcAft>
                          <a:spcPts val="0"/>
                        </a:spcAft>
                        <a:buClrTx/>
                        <a:buSzTx/>
                        <a:buFontTx/>
                        <a:buNone/>
                      </a:pPr>
                      <a:r>
                        <a:rPr lang="es-DO" sz="1200" dirty="0">
                          <a:latin typeface="Montserrat Light" panose="00000400000000000000" pitchFamily="2" charset="0"/>
                        </a:rPr>
                        <a:t>RD$6,129,080.00</a:t>
                      </a:r>
                    </a:p>
                  </a:txBody>
                  <a:tcPr/>
                </a:tc>
                <a:extLst>
                  <a:ext uri="{0D108BD9-81ED-4DB2-BD59-A6C34878D82A}">
                    <a16:rowId xmlns:a16="http://schemas.microsoft.com/office/drawing/2014/main" val="3296309177"/>
                  </a:ext>
                </a:extLst>
              </a:tr>
            </a:tbl>
          </a:graphicData>
        </a:graphic>
      </p:graphicFrame>
      <p:sp>
        <p:nvSpPr>
          <p:cNvPr id="5" name="CuadroTexto 4">
            <a:extLst>
              <a:ext uri="{FF2B5EF4-FFF2-40B4-BE49-F238E27FC236}">
                <a16:creationId xmlns:a16="http://schemas.microsoft.com/office/drawing/2014/main" id="{4BD4867F-1FD4-7ABC-B57C-2050F189143E}"/>
              </a:ext>
            </a:extLst>
          </p:cNvPr>
          <p:cNvSpPr txBox="1"/>
          <p:nvPr/>
        </p:nvSpPr>
        <p:spPr>
          <a:xfrm>
            <a:off x="1996724" y="314701"/>
            <a:ext cx="3851626" cy="461665"/>
          </a:xfrm>
          <a:prstGeom prst="rect">
            <a:avLst/>
          </a:prstGeom>
          <a:noFill/>
        </p:spPr>
        <p:txBody>
          <a:bodyPr wrap="square" rtlCol="0">
            <a:spAutoFit/>
          </a:bodyPr>
          <a:lstStyle/>
          <a:p>
            <a:r>
              <a:rPr lang="es-ES" sz="2400" b="1" dirty="0">
                <a:solidFill>
                  <a:schemeClr val="tx1">
                    <a:lumMod val="75000"/>
                    <a:lumOff val="25000"/>
                  </a:schemeClr>
                </a:solidFill>
                <a:latin typeface="Montserrat" panose="00000500000000000000" pitchFamily="2" charset="0"/>
                <a:ea typeface="HGSMinchoE" panose="020B0400000000000000" pitchFamily="18" charset="-128"/>
              </a:rPr>
              <a:t>JUSTICIA ACCESIBLE</a:t>
            </a:r>
            <a:endParaRPr lang="es-DO" sz="2400" b="1" dirty="0">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8" name="Imagen 4" descr="Un dibujo de un perro&#10;&#10;Descripción generada automáticamente con confianza media">
            <a:extLst>
              <a:ext uri="{FF2B5EF4-FFF2-40B4-BE49-F238E27FC236}">
                <a16:creationId xmlns:a16="http://schemas.microsoft.com/office/drawing/2014/main" id="{4A3973CB-393B-067C-4BF3-935B0BF81D2D}"/>
              </a:ext>
            </a:extLst>
          </p:cNvPr>
          <p:cNvPicPr>
            <a:picLocks noChangeAspect="1"/>
          </p:cNvPicPr>
          <p:nvPr/>
        </p:nvPicPr>
        <p:blipFill rotWithShape="1">
          <a:blip r:embed="rId3">
            <a:extLst>
              <a:ext uri="{28A0092B-C50C-407E-A947-70E740481C1C}">
                <a14:useLocalDpi xmlns:a14="http://schemas.microsoft.com/office/drawing/2010/main" val="0"/>
              </a:ext>
            </a:extLst>
          </a:blip>
          <a:srcRect l="36664" t="7890" r="35911"/>
          <a:stretch/>
        </p:blipFill>
        <p:spPr>
          <a:xfrm>
            <a:off x="1179017" y="222359"/>
            <a:ext cx="817707" cy="837349"/>
          </a:xfrm>
          <a:prstGeom prst="roundRect">
            <a:avLst/>
          </a:prstGeom>
          <a:ln w="19050">
            <a:solidFill>
              <a:schemeClr val="bg1"/>
            </a:solidFill>
          </a:ln>
        </p:spPr>
      </p:pic>
      <p:pic>
        <p:nvPicPr>
          <p:cNvPr id="9" name="Picture 6">
            <a:extLst>
              <a:ext uri="{FF2B5EF4-FFF2-40B4-BE49-F238E27FC236}">
                <a16:creationId xmlns:a16="http://schemas.microsoft.com/office/drawing/2014/main" id="{4E9AF444-F28C-8C80-ADDB-49AD78B38DB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Tree>
    <p:extLst>
      <p:ext uri="{BB962C8B-B14F-4D97-AF65-F5344CB8AC3E}">
        <p14:creationId xmlns:p14="http://schemas.microsoft.com/office/powerpoint/2010/main" val="303699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11">
            <a:extLst>
              <a:ext uri="{FF2B5EF4-FFF2-40B4-BE49-F238E27FC236}">
                <a16:creationId xmlns:a16="http://schemas.microsoft.com/office/drawing/2014/main" id="{0FC5E4B3-560D-DA1B-B035-25AB865E608A}"/>
              </a:ext>
            </a:extLst>
          </p:cNvPr>
          <p:cNvGraphicFramePr>
            <a:graphicFrameLocks noGrp="1"/>
          </p:cNvGraphicFramePr>
          <p:nvPr>
            <p:extLst>
              <p:ext uri="{D42A27DB-BD31-4B8C-83A1-F6EECF244321}">
                <p14:modId xmlns:p14="http://schemas.microsoft.com/office/powerpoint/2010/main" val="2577933144"/>
              </p:ext>
            </p:extLst>
          </p:nvPr>
        </p:nvGraphicFramePr>
        <p:xfrm>
          <a:off x="64559" y="1199252"/>
          <a:ext cx="12062882" cy="2438400"/>
        </p:xfrm>
        <a:graphic>
          <a:graphicData uri="http://schemas.openxmlformats.org/drawingml/2006/table">
            <a:tbl>
              <a:tblPr firstRow="1" bandRow="1">
                <a:tableStyleId>{C083E6E3-FA7D-4D7B-A595-EF9225AFEA82}</a:tableStyleId>
              </a:tblPr>
              <a:tblGrid>
                <a:gridCol w="908490">
                  <a:extLst>
                    <a:ext uri="{9D8B030D-6E8A-4147-A177-3AD203B41FA5}">
                      <a16:colId xmlns:a16="http://schemas.microsoft.com/office/drawing/2014/main" val="1217970303"/>
                    </a:ext>
                  </a:extLst>
                </a:gridCol>
                <a:gridCol w="3069372">
                  <a:extLst>
                    <a:ext uri="{9D8B030D-6E8A-4147-A177-3AD203B41FA5}">
                      <a16:colId xmlns:a16="http://schemas.microsoft.com/office/drawing/2014/main" val="135175703"/>
                    </a:ext>
                  </a:extLst>
                </a:gridCol>
                <a:gridCol w="3755172">
                  <a:extLst>
                    <a:ext uri="{9D8B030D-6E8A-4147-A177-3AD203B41FA5}">
                      <a16:colId xmlns:a16="http://schemas.microsoft.com/office/drawing/2014/main" val="139977397"/>
                    </a:ext>
                  </a:extLst>
                </a:gridCol>
                <a:gridCol w="2061322">
                  <a:extLst>
                    <a:ext uri="{9D8B030D-6E8A-4147-A177-3AD203B41FA5}">
                      <a16:colId xmlns:a16="http://schemas.microsoft.com/office/drawing/2014/main" val="3870715526"/>
                    </a:ext>
                  </a:extLst>
                </a:gridCol>
                <a:gridCol w="2268526">
                  <a:extLst>
                    <a:ext uri="{9D8B030D-6E8A-4147-A177-3AD203B41FA5}">
                      <a16:colId xmlns:a16="http://schemas.microsoft.com/office/drawing/2014/main" val="3409549968"/>
                    </a:ext>
                  </a:extLst>
                </a:gridCol>
              </a:tblGrid>
              <a:tr h="276589">
                <a:tc>
                  <a:txBody>
                    <a:bodyPr/>
                    <a:lstStyle/>
                    <a:p>
                      <a:pPr algn="ctr"/>
                      <a:r>
                        <a:rPr lang="es-DO" dirty="0">
                          <a:solidFill>
                            <a:schemeClr val="bg1"/>
                          </a:solidFill>
                          <a:latin typeface="Montserrat Light"/>
                        </a:rPr>
                        <a:t>No.</a:t>
                      </a:r>
                    </a:p>
                  </a:txBody>
                  <a:tcPr>
                    <a:solidFill>
                      <a:schemeClr val="tx1">
                        <a:lumMod val="65000"/>
                        <a:lumOff val="35000"/>
                      </a:schemeClr>
                    </a:solidFill>
                  </a:tcPr>
                </a:tc>
                <a:tc>
                  <a:txBody>
                    <a:bodyPr/>
                    <a:lstStyle/>
                    <a:p>
                      <a:pPr algn="ctr"/>
                      <a:r>
                        <a:rPr lang="es-DO" dirty="0">
                          <a:solidFill>
                            <a:schemeClr val="bg1"/>
                          </a:solidFill>
                          <a:latin typeface="Montserrat Light"/>
                        </a:rPr>
                        <a:t>Nombre </a:t>
                      </a:r>
                      <a:endParaRPr lang="es-DO" dirty="0">
                        <a:solidFill>
                          <a:schemeClr val="bg1"/>
                        </a:solidFill>
                        <a:latin typeface="Montserrat Light" panose="00000400000000000000" pitchFamily="2" charset="0"/>
                      </a:endParaRPr>
                    </a:p>
                  </a:txBody>
                  <a:tcPr>
                    <a:solidFill>
                      <a:schemeClr val="tx1">
                        <a:lumMod val="65000"/>
                        <a:lumOff val="35000"/>
                      </a:schemeClr>
                    </a:solidFill>
                  </a:tcPr>
                </a:tc>
                <a:tc>
                  <a:txBody>
                    <a:bodyPr/>
                    <a:lstStyle/>
                    <a:p>
                      <a:pPr algn="ctr"/>
                      <a:r>
                        <a:rPr lang="es-DO" dirty="0">
                          <a:solidFill>
                            <a:schemeClr val="bg1"/>
                          </a:solidFill>
                          <a:latin typeface="Montserrat Light"/>
                        </a:rPr>
                        <a:t>Descripción</a:t>
                      </a:r>
                    </a:p>
                  </a:txBody>
                  <a:tcPr>
                    <a:solidFill>
                      <a:schemeClr val="tx1">
                        <a:lumMod val="65000"/>
                        <a:lumOff val="35000"/>
                      </a:schemeClr>
                    </a:solidFill>
                  </a:tcPr>
                </a:tc>
                <a:tc>
                  <a:txBody>
                    <a:bodyPr/>
                    <a:lstStyle/>
                    <a:p>
                      <a:pPr algn="ctr"/>
                      <a:r>
                        <a:rPr lang="es-DO" dirty="0">
                          <a:solidFill>
                            <a:schemeClr val="bg1"/>
                          </a:solidFill>
                          <a:latin typeface="Montserrat Light"/>
                        </a:rPr>
                        <a:t>Responsable</a:t>
                      </a:r>
                    </a:p>
                  </a:txBody>
                  <a:tcPr>
                    <a:solidFill>
                      <a:schemeClr val="tx1">
                        <a:lumMod val="65000"/>
                        <a:lumOff val="35000"/>
                      </a:schemeClr>
                    </a:solidFill>
                  </a:tcPr>
                </a:tc>
                <a:tc>
                  <a:txBody>
                    <a:bodyPr/>
                    <a:lstStyle/>
                    <a:p>
                      <a:pPr algn="ctr"/>
                      <a:r>
                        <a:rPr lang="es-DO" dirty="0">
                          <a:solidFill>
                            <a:schemeClr val="bg1"/>
                          </a:solidFill>
                          <a:latin typeface="Montserrat Light"/>
                        </a:rPr>
                        <a:t>Presupuesto</a:t>
                      </a:r>
                    </a:p>
                  </a:txBody>
                  <a:tcPr>
                    <a:solidFill>
                      <a:schemeClr val="tx1">
                        <a:lumMod val="65000"/>
                        <a:lumOff val="35000"/>
                      </a:schemeClr>
                    </a:solidFill>
                  </a:tcPr>
                </a:tc>
                <a:extLst>
                  <a:ext uri="{0D108BD9-81ED-4DB2-BD59-A6C34878D82A}">
                    <a16:rowId xmlns:a16="http://schemas.microsoft.com/office/drawing/2014/main" val="3925969102"/>
                  </a:ext>
                </a:extLst>
              </a:tr>
              <a:tr h="886599">
                <a:tc>
                  <a:txBody>
                    <a:bodyPr/>
                    <a:lstStyle/>
                    <a:p>
                      <a:pPr algn="ctr"/>
                      <a:r>
                        <a:rPr lang="es-ES" sz="1200" dirty="0">
                          <a:solidFill>
                            <a:schemeClr val="tx1"/>
                          </a:solidFill>
                          <a:latin typeface="Montserrat Light"/>
                        </a:rPr>
                        <a:t>18</a:t>
                      </a:r>
                      <a:endParaRPr lang="es-DO" sz="1200" dirty="0">
                        <a:solidFill>
                          <a:schemeClr val="tx1"/>
                        </a:solidFill>
                        <a:latin typeface="Montserrat Light"/>
                      </a:endParaRPr>
                    </a:p>
                  </a:txBody>
                  <a:tcPr/>
                </a:tc>
                <a:tc>
                  <a:txBody>
                    <a:bodyPr/>
                    <a:lstStyle/>
                    <a:p>
                      <a:pPr algn="l" rtl="0" fontAlgn="base"/>
                      <a:r>
                        <a:rPr lang="es-ES" sz="1200" kern="1200" dirty="0">
                          <a:solidFill>
                            <a:schemeClr val="tx1"/>
                          </a:solidFill>
                          <a:latin typeface="Montserrat Light"/>
                          <a:ea typeface="+mn-ea"/>
                          <a:cs typeface="+mn-cs"/>
                        </a:rPr>
                        <a:t>Justicia Abierta*</a:t>
                      </a:r>
                      <a:endParaRPr lang="es-DO" sz="1200" kern="1200" dirty="0">
                        <a:solidFill>
                          <a:schemeClr val="tx1"/>
                        </a:solidFill>
                        <a:latin typeface="Montserrat Light"/>
                        <a:ea typeface="+mn-ea"/>
                        <a:cs typeface="+mn-cs"/>
                      </a:endParaRPr>
                    </a:p>
                  </a:txBody>
                  <a:tcPr/>
                </a:tc>
                <a:tc>
                  <a:txBody>
                    <a:bodyPr/>
                    <a:lstStyle/>
                    <a:p>
                      <a:pPr lvl="0" algn="just">
                        <a:buNone/>
                      </a:pPr>
                      <a:r>
                        <a:rPr lang="es-DO" sz="1000" kern="1200" noProof="0" dirty="0">
                          <a:solidFill>
                            <a:schemeClr val="tx1"/>
                          </a:solidFill>
                          <a:latin typeface="Montserrat Light"/>
                          <a:ea typeface="+mn-ea"/>
                          <a:cs typeface="+mn-cs"/>
                        </a:rPr>
                        <a:t>El Programa de Justicia Abierta tiene como objetivo diseñar, implementar y consolidar un marco institucional que integre iniciativas de transparencia, datos abiertos, participación ciudadana y rendición de cuentas en el Poder Judicial, con un enfoque centrado en las personas. Su alcance abarca la formulación de una Política, Plan y Métrica de Justicia Abierta, así como diagnósticos integrales del sistema judicial realizados con el apoyo del Banco Mundial (JUPITER) y la OCDE (</a:t>
                      </a:r>
                      <a:r>
                        <a:rPr lang="es-DO" sz="1000" kern="1200" noProof="0" dirty="0" err="1">
                          <a:solidFill>
                            <a:schemeClr val="tx1"/>
                          </a:solidFill>
                          <a:latin typeface="Montserrat Light"/>
                          <a:ea typeface="+mn-ea"/>
                          <a:cs typeface="+mn-cs"/>
                        </a:rPr>
                        <a:t>Justice</a:t>
                      </a:r>
                      <a:r>
                        <a:rPr lang="es-DO" sz="1000" kern="1200" noProof="0" dirty="0">
                          <a:solidFill>
                            <a:schemeClr val="tx1"/>
                          </a:solidFill>
                          <a:latin typeface="Montserrat Light"/>
                          <a:ea typeface="+mn-ea"/>
                          <a:cs typeface="+mn-cs"/>
                        </a:rPr>
                        <a:t> </a:t>
                      </a:r>
                      <a:r>
                        <a:rPr lang="es-DO" sz="1000" kern="1200" noProof="0" dirty="0" err="1">
                          <a:solidFill>
                            <a:schemeClr val="tx1"/>
                          </a:solidFill>
                          <a:latin typeface="Montserrat Light"/>
                          <a:ea typeface="+mn-ea"/>
                          <a:cs typeface="+mn-cs"/>
                        </a:rPr>
                        <a:t>Policy</a:t>
                      </a:r>
                      <a:r>
                        <a:rPr lang="es-DO" sz="1000" kern="1200" noProof="0" dirty="0">
                          <a:solidFill>
                            <a:schemeClr val="tx1"/>
                          </a:solidFill>
                          <a:latin typeface="Montserrat Light"/>
                          <a:ea typeface="+mn-ea"/>
                          <a:cs typeface="+mn-cs"/>
                        </a:rPr>
                        <a:t> </a:t>
                      </a:r>
                      <a:r>
                        <a:rPr lang="es-DO" sz="1000" kern="1200" noProof="0" dirty="0" err="1">
                          <a:solidFill>
                            <a:schemeClr val="tx1"/>
                          </a:solidFill>
                          <a:latin typeface="Montserrat Light"/>
                          <a:ea typeface="+mn-ea"/>
                          <a:cs typeface="+mn-cs"/>
                        </a:rPr>
                        <a:t>Review</a:t>
                      </a:r>
                      <a:r>
                        <a:rPr lang="es-DO" sz="1000" kern="1200" noProof="0" dirty="0">
                          <a:solidFill>
                            <a:schemeClr val="tx1"/>
                          </a:solidFill>
                          <a:latin typeface="Montserrat Light"/>
                          <a:ea typeface="+mn-ea"/>
                          <a:cs typeface="+mn-cs"/>
                        </a:rPr>
                        <a:t>), el desarrollo de indicadores estratégicos, y la implementación de compromisos de Gobierno Abierto relacionados con la interconexión de datos y plataformas digitales de denuncias.</a:t>
                      </a:r>
                      <a:endParaRPr lang="es-ES" sz="1000" kern="1200" dirty="0">
                        <a:solidFill>
                          <a:schemeClr val="tx1"/>
                        </a:solidFill>
                        <a:latin typeface="Montserrat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ontserrat Light"/>
                          <a:ea typeface="+mn-ea"/>
                          <a:cs typeface="+mn-cs"/>
                        </a:rPr>
                        <a:t>Dirección de Análisis y Políticas Publicas</a:t>
                      </a:r>
                      <a:endParaRPr lang="es-DO" sz="1200" kern="1200" dirty="0">
                        <a:solidFill>
                          <a:schemeClr val="tx1"/>
                        </a:solidFill>
                        <a:latin typeface="Montserrat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dirty="0"/>
                    </a:p>
                  </a:txBody>
                  <a:tcPr/>
                </a:tc>
                <a:tc>
                  <a:txBody>
                    <a:bodyPr/>
                    <a:lstStyle/>
                    <a:p>
                      <a:pPr marL="0" marR="0" lvl="0" indent="0" algn="r" rtl="0" eaLnBrk="1" fontAlgn="auto" latinLnBrk="0" hangingPunct="1">
                        <a:lnSpc>
                          <a:spcPct val="100000"/>
                        </a:lnSpc>
                        <a:spcBef>
                          <a:spcPts val="0"/>
                        </a:spcBef>
                        <a:spcAft>
                          <a:spcPts val="0"/>
                        </a:spcAft>
                        <a:buClrTx/>
                        <a:buSzTx/>
                        <a:buFontTx/>
                        <a:buNone/>
                      </a:pPr>
                      <a:r>
                        <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a:t>
                      </a:r>
                      <a:endParaRPr lang="es-DO" sz="1200" dirty="0">
                        <a:latin typeface="Montserrat Light" panose="00000400000000000000" pitchFamily="2" charset="0"/>
                      </a:endParaRPr>
                    </a:p>
                  </a:txBody>
                  <a:tcPr/>
                </a:tc>
                <a:extLst>
                  <a:ext uri="{0D108BD9-81ED-4DB2-BD59-A6C34878D82A}">
                    <a16:rowId xmlns:a16="http://schemas.microsoft.com/office/drawing/2014/main" val="486549510"/>
                  </a:ext>
                </a:extLst>
              </a:tr>
            </a:tbl>
          </a:graphicData>
        </a:graphic>
      </p:graphicFrame>
      <p:sp>
        <p:nvSpPr>
          <p:cNvPr id="13" name="CuadroTexto 12">
            <a:extLst>
              <a:ext uri="{FF2B5EF4-FFF2-40B4-BE49-F238E27FC236}">
                <a16:creationId xmlns:a16="http://schemas.microsoft.com/office/drawing/2014/main" id="{210DFDD5-E36E-FFEE-5AE7-B54303157D75}"/>
              </a:ext>
            </a:extLst>
          </p:cNvPr>
          <p:cNvSpPr txBox="1"/>
          <p:nvPr/>
        </p:nvSpPr>
        <p:spPr>
          <a:xfrm>
            <a:off x="8858900" y="5229499"/>
            <a:ext cx="3180700" cy="307777"/>
          </a:xfrm>
          <a:prstGeom prst="rect">
            <a:avLst/>
          </a:prstGeom>
          <a:noFill/>
        </p:spPr>
        <p:txBody>
          <a:bodyPr wrap="square">
            <a:spAutoFit/>
          </a:bodyPr>
          <a:lstStyle/>
          <a:p>
            <a:pPr algn="r"/>
            <a:r>
              <a:rPr lang="es-DO" sz="1400" i="1" dirty="0">
                <a:solidFill>
                  <a:srgbClr val="204CC5"/>
                </a:solidFill>
              </a:rPr>
              <a:t>*Proyecto de arrastre de años anteriores</a:t>
            </a:r>
          </a:p>
        </p:txBody>
      </p:sp>
      <p:grpSp>
        <p:nvGrpSpPr>
          <p:cNvPr id="9" name="Grupo 8">
            <a:extLst>
              <a:ext uri="{FF2B5EF4-FFF2-40B4-BE49-F238E27FC236}">
                <a16:creationId xmlns:a16="http://schemas.microsoft.com/office/drawing/2014/main" id="{81BE8D0E-22BE-5A18-91E4-9EC939DCD19A}"/>
              </a:ext>
            </a:extLst>
          </p:cNvPr>
          <p:cNvGrpSpPr/>
          <p:nvPr/>
        </p:nvGrpSpPr>
        <p:grpSpPr>
          <a:xfrm>
            <a:off x="983446" y="59458"/>
            <a:ext cx="6493679" cy="835192"/>
            <a:chOff x="1071330" y="3803904"/>
            <a:chExt cx="6493679" cy="835192"/>
          </a:xfrm>
        </p:grpSpPr>
        <p:pic>
          <p:nvPicPr>
            <p:cNvPr id="3" name="Imagen 2">
              <a:extLst>
                <a:ext uri="{FF2B5EF4-FFF2-40B4-BE49-F238E27FC236}">
                  <a16:creationId xmlns:a16="http://schemas.microsoft.com/office/drawing/2014/main" id="{97DFEA9A-6F6E-0510-C57E-FC92AB9A0A2D}"/>
                </a:ext>
              </a:extLst>
            </p:cNvPr>
            <p:cNvPicPr>
              <a:picLocks noChangeAspect="1"/>
            </p:cNvPicPr>
            <p:nvPr/>
          </p:nvPicPr>
          <p:blipFill>
            <a:blip r:embed="rId3"/>
            <a:srcRect r="71054" b="9275"/>
            <a:stretch>
              <a:fillRect/>
            </a:stretch>
          </p:blipFill>
          <p:spPr>
            <a:xfrm>
              <a:off x="1071330" y="3803904"/>
              <a:ext cx="1252916" cy="835192"/>
            </a:xfrm>
            <a:prstGeom prst="rect">
              <a:avLst/>
            </a:prstGeom>
          </p:spPr>
        </p:pic>
        <p:sp>
          <p:nvSpPr>
            <p:cNvPr id="8" name="CuadroTexto 7">
              <a:extLst>
                <a:ext uri="{FF2B5EF4-FFF2-40B4-BE49-F238E27FC236}">
                  <a16:creationId xmlns:a16="http://schemas.microsoft.com/office/drawing/2014/main" id="{AB6E696F-FE54-A96C-539B-1002484DA930}"/>
                </a:ext>
              </a:extLst>
            </p:cNvPr>
            <p:cNvSpPr txBox="1"/>
            <p:nvPr/>
          </p:nvSpPr>
          <p:spPr>
            <a:xfrm>
              <a:off x="2413533" y="3990667"/>
              <a:ext cx="5151476" cy="461665"/>
            </a:xfrm>
            <a:prstGeom prst="rect">
              <a:avLst/>
            </a:prstGeom>
            <a:noFill/>
          </p:spPr>
          <p:txBody>
            <a:bodyPr wrap="square" rtlCol="0">
              <a:spAutoFit/>
            </a:bodyPr>
            <a:lstStyle>
              <a:defPPr>
                <a:defRPr lang="es-DO"/>
              </a:defPPr>
              <a:lvl1pPr>
                <a:defRPr sz="2400" b="1">
                  <a:solidFill>
                    <a:srgbClr val="0050DD"/>
                  </a:solidFill>
                  <a:latin typeface="Montserrat" panose="00000500000000000000" pitchFamily="2" charset="0"/>
                  <a:ea typeface="HGSMinchoE" panose="020B0400000000000000" pitchFamily="18" charset="-128"/>
                </a:defRPr>
              </a:lvl1pPr>
            </a:lstStyle>
            <a:p>
              <a:r>
                <a:rPr lang="es-ES" dirty="0">
                  <a:solidFill>
                    <a:schemeClr val="tx1">
                      <a:lumMod val="75000"/>
                      <a:lumOff val="25000"/>
                    </a:schemeClr>
                  </a:solidFill>
                </a:rPr>
                <a:t>JUSTICIA TRANSPARENTE</a:t>
              </a:r>
              <a:endParaRPr lang="es-DO" dirty="0">
                <a:solidFill>
                  <a:schemeClr val="tx1">
                    <a:lumMod val="75000"/>
                    <a:lumOff val="25000"/>
                  </a:schemeClr>
                </a:solidFill>
              </a:endParaRPr>
            </a:p>
          </p:txBody>
        </p:sp>
      </p:grpSp>
      <p:pic>
        <p:nvPicPr>
          <p:cNvPr id="5" name="Picture 6">
            <a:extLst>
              <a:ext uri="{FF2B5EF4-FFF2-40B4-BE49-F238E27FC236}">
                <a16:creationId xmlns:a16="http://schemas.microsoft.com/office/drawing/2014/main" id="{B0A6A211-C3BB-EF3D-8C8C-C2D36A8140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
        <p:nvSpPr>
          <p:cNvPr id="6" name="CuadroTexto 5">
            <a:extLst>
              <a:ext uri="{FF2B5EF4-FFF2-40B4-BE49-F238E27FC236}">
                <a16:creationId xmlns:a16="http://schemas.microsoft.com/office/drawing/2014/main" id="{98A2419B-96EA-453D-B885-740EEBFFD432}"/>
              </a:ext>
            </a:extLst>
          </p:cNvPr>
          <p:cNvSpPr txBox="1"/>
          <p:nvPr/>
        </p:nvSpPr>
        <p:spPr>
          <a:xfrm>
            <a:off x="724721" y="3919053"/>
            <a:ext cx="9637118" cy="312008"/>
          </a:xfrm>
          <a:prstGeom prst="rect">
            <a:avLst/>
          </a:prstGeom>
          <a:noFill/>
        </p:spPr>
        <p:txBody>
          <a:bodyPr wrap="square" lIns="91440" tIns="45720" rIns="91440" bIns="45720" anchor="t">
            <a:spAutoFit/>
          </a:bodyPr>
          <a:lstStyle/>
          <a:p>
            <a:pPr algn="just">
              <a:lnSpc>
                <a:spcPct val="107000"/>
              </a:lnSpc>
              <a:spcAft>
                <a:spcPts val="800"/>
              </a:spcAft>
              <a:tabLst>
                <a:tab pos="457200" algn="l"/>
              </a:tabLst>
            </a:pPr>
            <a:r>
              <a:rPr lang="es-DO" sz="1400" dirty="0">
                <a:latin typeface="Montserrat"/>
                <a:cs typeface="Arial"/>
              </a:rPr>
              <a:t>Firmado electrónicamente:</a:t>
            </a:r>
            <a:endParaRPr lang="es-ES" sz="1400" dirty="0"/>
          </a:p>
        </p:txBody>
      </p:sp>
      <p:sp>
        <p:nvSpPr>
          <p:cNvPr id="7" name="CuadroTexto 6">
            <a:extLst>
              <a:ext uri="{FF2B5EF4-FFF2-40B4-BE49-F238E27FC236}">
                <a16:creationId xmlns:a16="http://schemas.microsoft.com/office/drawing/2014/main" id="{87E422F4-ECE5-C09F-788C-F7329C636631}"/>
              </a:ext>
            </a:extLst>
          </p:cNvPr>
          <p:cNvSpPr txBox="1"/>
          <p:nvPr/>
        </p:nvSpPr>
        <p:spPr>
          <a:xfrm>
            <a:off x="724721" y="4364967"/>
            <a:ext cx="4535733" cy="569580"/>
          </a:xfrm>
          <a:prstGeom prst="rect">
            <a:avLst/>
          </a:prstGeom>
          <a:noFill/>
        </p:spPr>
        <p:txBody>
          <a:bodyPr wrap="square">
            <a:spAutoFit/>
          </a:bodyPr>
          <a:lstStyle/>
          <a:p>
            <a:pPr lvl="0">
              <a:lnSpc>
                <a:spcPts val="1500"/>
              </a:lnSpc>
              <a:spcAft>
                <a:spcPts val="800"/>
              </a:spcAft>
              <a:tabLst>
                <a:tab pos="1192530" algn="l"/>
              </a:tabLst>
            </a:pPr>
            <a:r>
              <a:rPr lang="es-DO" sz="1200" b="1" dirty="0">
                <a:latin typeface="Montserrat" panose="00000500000000000000" pitchFamily="2" charset="0"/>
                <a:ea typeface="Calibri" panose="020F0502020204030204" pitchFamily="34" charset="0"/>
                <a:cs typeface="Arial" panose="020B0604020202020204" pitchFamily="34" charset="0"/>
              </a:rPr>
              <a:t>Isnelda Guzmán </a:t>
            </a:r>
          </a:p>
          <a:p>
            <a:pPr lvl="0">
              <a:lnSpc>
                <a:spcPts val="1500"/>
              </a:lnSpc>
              <a:spcAft>
                <a:spcPts val="800"/>
              </a:spcAft>
              <a:tabLst>
                <a:tab pos="1192530" algn="l"/>
              </a:tabLst>
            </a:pPr>
            <a:r>
              <a:rPr lang="es-DO" sz="1200" dirty="0">
                <a:latin typeface="Montserrat" panose="00000500000000000000" pitchFamily="2" charset="0"/>
                <a:ea typeface="Calibri" panose="020F0502020204030204" pitchFamily="34" charset="0"/>
                <a:cs typeface="Arial" panose="020B0604020202020204" pitchFamily="34" charset="0"/>
              </a:rPr>
              <a:t>Directora de Planificación y Desarrollo</a:t>
            </a:r>
          </a:p>
        </p:txBody>
      </p:sp>
    </p:spTree>
    <p:extLst>
      <p:ext uri="{BB962C8B-B14F-4D97-AF65-F5344CB8AC3E}">
        <p14:creationId xmlns:p14="http://schemas.microsoft.com/office/powerpoint/2010/main" val="199007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r(a), equipo o institución">
            <a:extLst>
              <a:ext uri="{FF2B5EF4-FFF2-40B4-BE49-F238E27FC236}">
                <a16:creationId xmlns:a16="http://schemas.microsoft.com/office/drawing/2014/main" id="{2A21AE65-D9D8-D574-E589-9FD9B8FDD385}"/>
              </a:ext>
            </a:extLst>
          </p:cNvPr>
          <p:cNvSpPr txBox="1"/>
          <p:nvPr/>
        </p:nvSpPr>
        <p:spPr>
          <a:xfrm>
            <a:off x="383342" y="6200236"/>
            <a:ext cx="2566146" cy="3844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914400">
              <a:lnSpc>
                <a:spcPct val="90000"/>
              </a:lnSpc>
              <a:defRPr sz="1200" spc="-5">
                <a:solidFill>
                  <a:srgbClr val="FFFFFF"/>
                </a:solidFill>
                <a:latin typeface="Space Grotesk Light Regular"/>
                <a:ea typeface="Space Grotesk Light Regular"/>
                <a:cs typeface="Space Grotesk Light Regular"/>
                <a:sym typeface="Space Grotesk Light Regular"/>
              </a:defRPr>
            </a:lvl1pPr>
          </a:lstStyle>
          <a:p>
            <a:r>
              <a:rPr lang="es-MX">
                <a:latin typeface="Aptos" panose="020B0004020202020204" pitchFamily="34" charset="0"/>
              </a:rPr>
              <a:t>Dirección de Planificación y Desarrollo</a:t>
            </a:r>
            <a:endParaRPr>
              <a:latin typeface="Aptos" panose="020B0004020202020204" pitchFamily="34" charset="0"/>
            </a:endParaRPr>
          </a:p>
        </p:txBody>
      </p:sp>
      <p:pic>
        <p:nvPicPr>
          <p:cNvPr id="8" name="Imagen 7">
            <a:extLst>
              <a:ext uri="{FF2B5EF4-FFF2-40B4-BE49-F238E27FC236}">
                <a16:creationId xmlns:a16="http://schemas.microsoft.com/office/drawing/2014/main" id="{81BEB0BB-84E6-5BC3-ED23-9341F47DC2AD}"/>
              </a:ext>
            </a:extLst>
          </p:cNvPr>
          <p:cNvPicPr>
            <a:picLocks noChangeAspect="1"/>
          </p:cNvPicPr>
          <p:nvPr/>
        </p:nvPicPr>
        <p:blipFill>
          <a:blip r:embed="rId3"/>
          <a:stretch>
            <a:fillRect/>
          </a:stretch>
        </p:blipFill>
        <p:spPr>
          <a:xfrm>
            <a:off x="109268" y="362127"/>
            <a:ext cx="3250663" cy="608885"/>
          </a:xfrm>
          <a:prstGeom prst="rect">
            <a:avLst/>
          </a:prstGeom>
        </p:spPr>
      </p:pic>
      <p:sp>
        <p:nvSpPr>
          <p:cNvPr id="10" name="Título de 2 o 3 líneas como máximo">
            <a:extLst>
              <a:ext uri="{FF2B5EF4-FFF2-40B4-BE49-F238E27FC236}">
                <a16:creationId xmlns:a16="http://schemas.microsoft.com/office/drawing/2014/main" id="{A7021F58-A748-E5A7-3F58-B73D8C06E844}"/>
              </a:ext>
            </a:extLst>
          </p:cNvPr>
          <p:cNvSpPr txBox="1"/>
          <p:nvPr/>
        </p:nvSpPr>
        <p:spPr>
          <a:xfrm>
            <a:off x="2802866" y="2926885"/>
            <a:ext cx="6096000" cy="71622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914400">
              <a:lnSpc>
                <a:spcPct val="90000"/>
              </a:lnSpc>
              <a:defRPr sz="5400" spc="-23">
                <a:solidFill>
                  <a:srgbClr val="FFFFFF"/>
                </a:solidFill>
                <a:latin typeface="Space Grotesk Bold"/>
                <a:ea typeface="Space Grotesk Bold"/>
                <a:cs typeface="Space Grotesk Bold"/>
                <a:sym typeface="Space Grotesk Bold"/>
              </a:defRPr>
            </a:lvl1pPr>
          </a:lstStyle>
          <a:p>
            <a:pPr algn="ctr"/>
            <a:r>
              <a:rPr lang="es-MX" sz="4800" b="1" dirty="0">
                <a:solidFill>
                  <a:srgbClr val="0956AB"/>
                </a:solidFill>
                <a:effectLst>
                  <a:outerShdw blurRad="38100" dist="38100" dir="2700000" algn="tl">
                    <a:srgbClr val="000000">
                      <a:alpha val="43137"/>
                    </a:srgbClr>
                  </a:outerShdw>
                </a:effectLst>
                <a:latin typeface="Montserrat"/>
              </a:rPr>
              <a:t>Planificación</a:t>
            </a:r>
            <a:r>
              <a:rPr lang="es-MX" sz="4800" b="1" dirty="0">
                <a:solidFill>
                  <a:srgbClr val="005EBC"/>
                </a:solidFill>
                <a:effectLst>
                  <a:outerShdw blurRad="38100" dist="38100" dir="2700000" algn="tl">
                    <a:srgbClr val="000000">
                      <a:alpha val="43137"/>
                    </a:srgbClr>
                  </a:outerShdw>
                </a:effectLst>
                <a:latin typeface="Montserrat"/>
              </a:rPr>
              <a:t> 2026</a:t>
            </a:r>
            <a:endParaRPr sz="4800" dirty="0">
              <a:solidFill>
                <a:srgbClr val="005EBC"/>
              </a:solidFill>
              <a:effectLst>
                <a:outerShdw blurRad="38100" dist="38100" dir="2700000" algn="tl">
                  <a:srgbClr val="000000">
                    <a:alpha val="43137"/>
                  </a:srgbClr>
                </a:outerShdw>
              </a:effectLst>
              <a:latin typeface="Aptos Black" panose="020B0004020202020204" pitchFamily="34" charset="0"/>
            </a:endParaRPr>
          </a:p>
        </p:txBody>
      </p:sp>
      <p:sp>
        <p:nvSpPr>
          <p:cNvPr id="13" name="CuadroTexto 12">
            <a:extLst>
              <a:ext uri="{FF2B5EF4-FFF2-40B4-BE49-F238E27FC236}">
                <a16:creationId xmlns:a16="http://schemas.microsoft.com/office/drawing/2014/main" id="{EC5F5FF5-D94C-DCE1-E2B3-40B403DD1484}"/>
              </a:ext>
            </a:extLst>
          </p:cNvPr>
          <p:cNvSpPr txBox="1"/>
          <p:nvPr/>
        </p:nvSpPr>
        <p:spPr>
          <a:xfrm>
            <a:off x="2557732" y="3942447"/>
            <a:ext cx="6586268" cy="461665"/>
          </a:xfrm>
          <a:prstGeom prst="rect">
            <a:avLst/>
          </a:prstGeom>
          <a:noFill/>
        </p:spPr>
        <p:txBody>
          <a:bodyPr wrap="square">
            <a:spAutoFit/>
          </a:bodyPr>
          <a:lstStyle/>
          <a:p>
            <a:pPr algn="ctr"/>
            <a:r>
              <a:rPr lang="es-DO" sz="2400" dirty="0">
                <a:solidFill>
                  <a:srgbClr val="005EBC"/>
                </a:solidFill>
                <a:latin typeface="Montserrat"/>
              </a:rPr>
              <a:t>Descripción de Programas y Proyectos</a:t>
            </a:r>
          </a:p>
        </p:txBody>
      </p:sp>
    </p:spTree>
    <p:extLst>
      <p:ext uri="{BB962C8B-B14F-4D97-AF65-F5344CB8AC3E}">
        <p14:creationId xmlns:p14="http://schemas.microsoft.com/office/powerpoint/2010/main" val="41571926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8B33FD3-2D39-161C-0B96-9AE2D13265C1}"/>
              </a:ext>
            </a:extLst>
          </p:cNvPr>
          <p:cNvSpPr>
            <a:spLocks noGrp="1"/>
          </p:cNvSpPr>
          <p:nvPr>
            <p:ph type="title"/>
          </p:nvPr>
        </p:nvSpPr>
        <p:spPr>
          <a:xfrm>
            <a:off x="1039645" y="767212"/>
            <a:ext cx="9721120" cy="3028964"/>
          </a:xfrm>
        </p:spPr>
        <p:txBody>
          <a:bodyPr>
            <a:noAutofit/>
          </a:bodyPr>
          <a:lstStyle/>
          <a:p>
            <a:pPr algn="just">
              <a:lnSpc>
                <a:spcPts val="2700"/>
              </a:lnSpc>
            </a:pPr>
            <a:r>
              <a:rPr lang="es-ES" sz="2100" b="0" dirty="0">
                <a:solidFill>
                  <a:schemeClr val="tx1"/>
                </a:solidFill>
                <a:latin typeface="Montserrat"/>
              </a:rPr>
              <a:t>El POA 2026 está conformado por un total de </a:t>
            </a:r>
            <a:r>
              <a:rPr lang="es-ES" sz="2100" dirty="0">
                <a:solidFill>
                  <a:schemeClr val="tx1"/>
                </a:solidFill>
                <a:latin typeface="Montserrat"/>
              </a:rPr>
              <a:t>18 proyectos </a:t>
            </a:r>
            <a:r>
              <a:rPr lang="es-ES" sz="2100" b="0" dirty="0">
                <a:solidFill>
                  <a:schemeClr val="tx1"/>
                </a:solidFill>
                <a:latin typeface="Montserrat"/>
              </a:rPr>
              <a:t>para el año 2026, de los cuales, 13 son proyectos de arrastre y 5 son proyectos nuevos. Los 4 proyectos bajo la responsabilidad de la Dirección de Tecnología forman parte del programa de Transformación Digital. Estos proyectos se han clasificado en función de las prioridades Institucionales, las cuales responden a la misión y visión del Poder Judicial y fueron establecidas en su plan estratégico "</a:t>
            </a:r>
            <a:r>
              <a:rPr lang="es-ES" sz="2100" dirty="0">
                <a:solidFill>
                  <a:schemeClr val="tx1"/>
                </a:solidFill>
                <a:latin typeface="Montserrat"/>
              </a:rPr>
              <a:t>Justicia del futuro 2034</a:t>
            </a:r>
            <a:r>
              <a:rPr lang="es-ES" sz="2100" b="0" dirty="0">
                <a:solidFill>
                  <a:schemeClr val="tx1"/>
                </a:solidFill>
                <a:latin typeface="Montserrat"/>
              </a:rPr>
              <a:t>". La formulación del POA 2026 se fundamentan en los tres ejes estratégicos del Poder Judicial:</a:t>
            </a:r>
          </a:p>
        </p:txBody>
      </p:sp>
      <p:sp>
        <p:nvSpPr>
          <p:cNvPr id="2" name="Título 2">
            <a:extLst>
              <a:ext uri="{FF2B5EF4-FFF2-40B4-BE49-F238E27FC236}">
                <a16:creationId xmlns:a16="http://schemas.microsoft.com/office/drawing/2014/main" id="{3E2BD0D5-79DA-1F9B-E642-3D09B3090D36}"/>
              </a:ext>
            </a:extLst>
          </p:cNvPr>
          <p:cNvSpPr txBox="1">
            <a:spLocks/>
          </p:cNvSpPr>
          <p:nvPr/>
        </p:nvSpPr>
        <p:spPr>
          <a:xfrm>
            <a:off x="16565" y="279400"/>
            <a:ext cx="10744200"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1"/>
                </a:solidFill>
                <a:latin typeface="Montserrat Light" panose="00000400000000000000" pitchFamily="50" charset="0"/>
                <a:ea typeface="+mj-ea"/>
                <a:cs typeface="+mj-cs"/>
              </a:defRPr>
            </a:lvl1pPr>
          </a:lstStyle>
          <a:p>
            <a:r>
              <a:rPr lang="es-ES" dirty="0">
                <a:latin typeface="Montserrat"/>
              </a:rPr>
              <a:t>Proyectos POA 2026</a:t>
            </a:r>
          </a:p>
        </p:txBody>
      </p:sp>
      <p:pic>
        <p:nvPicPr>
          <p:cNvPr id="3" name="Picture 2">
            <a:extLst>
              <a:ext uri="{FF2B5EF4-FFF2-40B4-BE49-F238E27FC236}">
                <a16:creationId xmlns:a16="http://schemas.microsoft.com/office/drawing/2014/main" id="{1EB994D1-CDE3-A88B-4BD7-95DF174EE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189" t="7052" r="3283" b="4280"/>
          <a:stretch/>
        </p:blipFill>
        <p:spPr bwMode="auto">
          <a:xfrm>
            <a:off x="1662363" y="4049508"/>
            <a:ext cx="1653236" cy="1623556"/>
          </a:xfrm>
          <a:prstGeom prst="round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4" name="Imagen 4" descr="Un dibujo de un perro&#10;&#10;Descripción generada automáticamente con confianza media">
            <a:extLst>
              <a:ext uri="{FF2B5EF4-FFF2-40B4-BE49-F238E27FC236}">
                <a16:creationId xmlns:a16="http://schemas.microsoft.com/office/drawing/2014/main" id="{DBA95015-8ADE-00FD-D39D-A982250083DC}"/>
              </a:ext>
            </a:extLst>
          </p:cNvPr>
          <p:cNvPicPr>
            <a:picLocks noChangeAspect="1"/>
          </p:cNvPicPr>
          <p:nvPr/>
        </p:nvPicPr>
        <p:blipFill rotWithShape="1">
          <a:blip r:embed="rId3">
            <a:extLst>
              <a:ext uri="{28A0092B-C50C-407E-A947-70E740481C1C}">
                <a14:useLocalDpi xmlns:a14="http://schemas.microsoft.com/office/drawing/2010/main" val="0"/>
              </a:ext>
            </a:extLst>
          </a:blip>
          <a:srcRect l="36664" t="7890" r="35911"/>
          <a:stretch/>
        </p:blipFill>
        <p:spPr>
          <a:xfrm>
            <a:off x="5269383" y="4087879"/>
            <a:ext cx="1653234" cy="1692946"/>
          </a:xfrm>
          <a:prstGeom prst="roundRect">
            <a:avLst/>
          </a:prstGeom>
          <a:ln w="19050">
            <a:solidFill>
              <a:schemeClr val="bg1"/>
            </a:solidFill>
          </a:ln>
        </p:spPr>
      </p:pic>
      <p:pic>
        <p:nvPicPr>
          <p:cNvPr id="6" name="Imagen 2" descr="Un dibujo de un perro&#10;&#10;Descripción generada automáticamente con confianza media">
            <a:extLst>
              <a:ext uri="{FF2B5EF4-FFF2-40B4-BE49-F238E27FC236}">
                <a16:creationId xmlns:a16="http://schemas.microsoft.com/office/drawing/2014/main" id="{934FFE03-8790-3CB1-ED79-D08FCABC8AE3}"/>
              </a:ext>
            </a:extLst>
          </p:cNvPr>
          <p:cNvPicPr>
            <a:picLocks noChangeAspect="1"/>
          </p:cNvPicPr>
          <p:nvPr/>
        </p:nvPicPr>
        <p:blipFill rotWithShape="1">
          <a:blip r:embed="rId3">
            <a:extLst>
              <a:ext uri="{28A0092B-C50C-407E-A947-70E740481C1C}">
                <a14:useLocalDpi xmlns:a14="http://schemas.microsoft.com/office/drawing/2010/main" val="0"/>
              </a:ext>
            </a:extLst>
          </a:blip>
          <a:srcRect l="3415" t="5360" r="68039" b="23755"/>
          <a:stretch/>
        </p:blipFill>
        <p:spPr>
          <a:xfrm>
            <a:off x="8434110" y="4087879"/>
            <a:ext cx="2326655" cy="1761533"/>
          </a:xfrm>
          <a:prstGeom prst="roundRect">
            <a:avLst/>
          </a:prstGeom>
          <a:ln w="19050">
            <a:solidFill>
              <a:schemeClr val="bg1"/>
            </a:solidFill>
          </a:ln>
        </p:spPr>
      </p:pic>
    </p:spTree>
    <p:extLst>
      <p:ext uri="{BB962C8B-B14F-4D97-AF65-F5344CB8AC3E}">
        <p14:creationId xmlns:p14="http://schemas.microsoft.com/office/powerpoint/2010/main" val="286840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graphicFrame>
        <p:nvGraphicFramePr>
          <p:cNvPr id="11" name="Tabla 11">
            <a:extLst>
              <a:ext uri="{FF2B5EF4-FFF2-40B4-BE49-F238E27FC236}">
                <a16:creationId xmlns:a16="http://schemas.microsoft.com/office/drawing/2014/main" id="{D0DE35C8-DBA0-EF0F-9CEF-A20D1094C72F}"/>
              </a:ext>
            </a:extLst>
          </p:cNvPr>
          <p:cNvGraphicFramePr>
            <a:graphicFrameLocks noGrp="1"/>
          </p:cNvGraphicFramePr>
          <p:nvPr>
            <p:extLst>
              <p:ext uri="{D42A27DB-BD31-4B8C-83A1-F6EECF244321}">
                <p14:modId xmlns:p14="http://schemas.microsoft.com/office/powerpoint/2010/main" val="2102689653"/>
              </p:ext>
            </p:extLst>
          </p:nvPr>
        </p:nvGraphicFramePr>
        <p:xfrm>
          <a:off x="153784" y="1213051"/>
          <a:ext cx="12026376" cy="5217795"/>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1475">
                <a:tc>
                  <a:txBody>
                    <a:bodyPr/>
                    <a:lstStyle/>
                    <a:p>
                      <a:pPr algn="ctr"/>
                      <a:r>
                        <a:rPr lang="es-DO" dirty="0">
                          <a:solidFill>
                            <a:schemeClr val="bg1"/>
                          </a:solidFill>
                          <a:latin typeface="Montserrat Light"/>
                        </a:rPr>
                        <a:t>No.</a:t>
                      </a:r>
                    </a:p>
                  </a:txBody>
                  <a:tcPr>
                    <a:solidFill>
                      <a:srgbClr val="F03241"/>
                    </a:solidFill>
                  </a:tcPr>
                </a:tc>
                <a:tc>
                  <a:txBody>
                    <a:bodyPr/>
                    <a:lstStyle/>
                    <a:p>
                      <a:pPr algn="ctr"/>
                      <a:r>
                        <a:rPr lang="es-DO" dirty="0">
                          <a:solidFill>
                            <a:schemeClr val="bg1"/>
                          </a:solidFill>
                          <a:latin typeface="Montserrat Light"/>
                        </a:rPr>
                        <a:t>Nombre </a:t>
                      </a:r>
                      <a:endParaRPr lang="es-DO" dirty="0">
                        <a:solidFill>
                          <a:schemeClr val="bg1"/>
                        </a:solidFill>
                        <a:latin typeface="Montserrat Light" panose="00000400000000000000" pitchFamily="2" charset="0"/>
                      </a:endParaRPr>
                    </a:p>
                  </a:txBody>
                  <a:tcPr>
                    <a:solidFill>
                      <a:srgbClr val="F03241"/>
                    </a:solidFill>
                  </a:tcPr>
                </a:tc>
                <a:tc>
                  <a:txBody>
                    <a:bodyPr/>
                    <a:lstStyle/>
                    <a:p>
                      <a:pPr algn="ctr"/>
                      <a:r>
                        <a:rPr lang="es-DO" dirty="0">
                          <a:solidFill>
                            <a:schemeClr val="bg1"/>
                          </a:solidFill>
                          <a:latin typeface="Montserrat Light"/>
                        </a:rPr>
                        <a:t>Descripción</a:t>
                      </a:r>
                    </a:p>
                  </a:txBody>
                  <a:tcPr>
                    <a:solidFill>
                      <a:srgbClr val="F03241"/>
                    </a:solidFill>
                  </a:tcPr>
                </a:tc>
                <a:tc>
                  <a:txBody>
                    <a:bodyPr/>
                    <a:lstStyle/>
                    <a:p>
                      <a:pPr algn="ctr"/>
                      <a:r>
                        <a:rPr lang="es-DO" dirty="0">
                          <a:solidFill>
                            <a:schemeClr val="bg1"/>
                          </a:solidFill>
                          <a:latin typeface="Montserrat Light"/>
                        </a:rPr>
                        <a:t>Responsable</a:t>
                      </a:r>
                    </a:p>
                  </a:txBody>
                  <a:tcPr>
                    <a:solidFill>
                      <a:srgbClr val="F03241"/>
                    </a:solidFill>
                  </a:tcPr>
                </a:tc>
                <a:tc>
                  <a:txBody>
                    <a:bodyPr/>
                    <a:lstStyle/>
                    <a:p>
                      <a:pPr algn="ctr"/>
                      <a:r>
                        <a:rPr lang="es-DO" dirty="0">
                          <a:solidFill>
                            <a:schemeClr val="bg1"/>
                          </a:solidFill>
                          <a:latin typeface="Montserrat Light"/>
                        </a:rPr>
                        <a:t>Presupuesto</a:t>
                      </a:r>
                    </a:p>
                  </a:txBody>
                  <a:tcPr>
                    <a:solidFill>
                      <a:srgbClr val="F03241"/>
                    </a:solidFill>
                  </a:tcPr>
                </a:tc>
                <a:extLst>
                  <a:ext uri="{0D108BD9-81ED-4DB2-BD59-A6C34878D82A}">
                    <a16:rowId xmlns:a16="http://schemas.microsoft.com/office/drawing/2014/main" val="3925969102"/>
                  </a:ext>
                </a:extLst>
              </a:tr>
              <a:tr h="370840">
                <a:tc>
                  <a:txBody>
                    <a:bodyPr/>
                    <a:lstStyle/>
                    <a:p>
                      <a:pPr algn="ctr"/>
                      <a:r>
                        <a:rPr lang="es-DO" sz="1200" dirty="0">
                          <a:solidFill>
                            <a:schemeClr val="tx1"/>
                          </a:solidFill>
                          <a:latin typeface="Montserrat Light"/>
                        </a:rPr>
                        <a:t>1</a:t>
                      </a:r>
                    </a:p>
                  </a:txBody>
                  <a:tcPr/>
                </a:tc>
                <a:tc>
                  <a:txBody>
                    <a:bodyPr/>
                    <a:lstStyle/>
                    <a:p>
                      <a:pPr marL="0" marR="0" lvl="0" indent="0" algn="l">
                        <a:lnSpc>
                          <a:spcPct val="100000"/>
                        </a:lnSpc>
                        <a:spcBef>
                          <a:spcPts val="0"/>
                        </a:spcBef>
                        <a:spcAft>
                          <a:spcPts val="0"/>
                        </a:spcAft>
                        <a:buNone/>
                      </a:pPr>
                      <a:r>
                        <a:rPr lang="es-ES" sz="1200" b="0" i="0" u="none" strike="noStrike" baseline="0" noProof="0" dirty="0">
                          <a:solidFill>
                            <a:srgbClr val="000000"/>
                          </a:solidFill>
                          <a:latin typeface="Montserrat Light"/>
                        </a:rPr>
                        <a:t>Optimización del Proceso Penal.</a:t>
                      </a:r>
                      <a:r>
                        <a:rPr lang="es-ES" sz="1200" dirty="0">
                          <a:latin typeface="Montserrat Light"/>
                        </a:rPr>
                        <a:t>*</a:t>
                      </a:r>
                    </a:p>
                  </a:txBody>
                  <a:tcPr/>
                </a:tc>
                <a:tc>
                  <a:txBody>
                    <a:bodyPr/>
                    <a:lstStyle/>
                    <a:p>
                      <a:pPr algn="just"/>
                      <a:r>
                        <a:rPr lang="es-DO" sz="1000" kern="1200" dirty="0">
                          <a:solidFill>
                            <a:schemeClr val="tx1"/>
                          </a:solidFill>
                          <a:latin typeface="Montserrat Light"/>
                          <a:ea typeface="+mn-ea"/>
                          <a:cs typeface="+mn-cs"/>
                        </a:rPr>
                        <a:t>Garantizar la dignidad de las personas mediante el impulso de un proceso de trasformación en la gestión de los asuntos penales a lo interno del Poder Judicial, eficientizando y reduciendo los tiempos de atención, con impacto positivo en el cumplimiento de los plazos vertidos por el legislador en el código procesal penal y generando la sinergia con los operadores del sistema de justicia, en el ejercicio de las funciones que les ha asignado la norma procesal.</a:t>
                      </a:r>
                      <a:endParaRPr lang="es-ES" sz="1000" kern="1200" dirty="0">
                        <a:solidFill>
                          <a:schemeClr val="tx1"/>
                        </a:solidFill>
                        <a:latin typeface="Montserrat Light"/>
                        <a:ea typeface="+mn-ea"/>
                        <a:cs typeface="+mn-cs"/>
                      </a:endParaRPr>
                    </a:p>
                  </a:txBody>
                  <a:tcPr/>
                </a:tc>
                <a:tc>
                  <a:txBody>
                    <a:bodyPr/>
                    <a:lstStyle/>
                    <a:p>
                      <a:pPr algn="ctr"/>
                      <a:r>
                        <a:rPr lang="es-ES" sz="1200" dirty="0">
                          <a:latin typeface="Montserrat Light"/>
                        </a:rPr>
                        <a:t>Dirección General de Administración y Carrera Judicial</a:t>
                      </a:r>
                      <a:endParaRPr lang="es-ES" sz="1200" dirty="0">
                        <a:latin typeface="Montserrat Light" panose="00000400000000000000" pitchFamily="2" charset="0"/>
                      </a:endParaRPr>
                    </a:p>
                  </a:txBody>
                  <a:tcPr/>
                </a:tc>
                <a:tc>
                  <a:txBody>
                    <a:bodyPr/>
                    <a:lstStyle/>
                    <a:p>
                      <a:pPr algn="r"/>
                      <a:r>
                        <a:rPr lang="es-DO" sz="1200" dirty="0">
                          <a:latin typeface="Montserrat Light" panose="00000400000000000000" pitchFamily="2" charset="0"/>
                        </a:rPr>
                        <a:t>RD$329,315.00</a:t>
                      </a:r>
                    </a:p>
                  </a:txBody>
                  <a:tcPr/>
                </a:tc>
                <a:extLst>
                  <a:ext uri="{0D108BD9-81ED-4DB2-BD59-A6C34878D82A}">
                    <a16:rowId xmlns:a16="http://schemas.microsoft.com/office/drawing/2014/main" val="1582048419"/>
                  </a:ext>
                </a:extLst>
              </a:tr>
              <a:tr h="370839">
                <a:tc>
                  <a:txBody>
                    <a:bodyPr/>
                    <a:lstStyle/>
                    <a:p>
                      <a:pPr lvl="0" algn="ctr">
                        <a:buNone/>
                      </a:pPr>
                      <a:r>
                        <a:rPr lang="es-ES" sz="1200" dirty="0">
                          <a:solidFill>
                            <a:schemeClr val="tx1"/>
                          </a:solidFill>
                          <a:latin typeface="Montserrat Light"/>
                        </a:rPr>
                        <a:t>2</a:t>
                      </a:r>
                      <a:endParaRPr lang="es-DO" sz="1200" dirty="0">
                        <a:solidFill>
                          <a:schemeClr val="tx1"/>
                        </a:solidFill>
                        <a:latin typeface="Montserrat Light"/>
                      </a:endParaRPr>
                    </a:p>
                  </a:txBody>
                  <a:tcPr/>
                </a:tc>
                <a:tc>
                  <a:txBody>
                    <a:bodyPr/>
                    <a:lstStyle/>
                    <a:p>
                      <a:pPr lvl="0">
                        <a:buNone/>
                      </a:pPr>
                      <a:r>
                        <a:rPr lang="es-ES" sz="1200" dirty="0">
                          <a:latin typeface="Montserrat Light"/>
                        </a:rPr>
                        <a:t>Optimización de la materia Inmobiliaria</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000" kern="1200" dirty="0">
                          <a:solidFill>
                            <a:schemeClr val="tx1"/>
                          </a:solidFill>
                          <a:latin typeface="Montserrat Light"/>
                          <a:ea typeface="+mn-ea"/>
                          <a:cs typeface="+mn-cs"/>
                        </a:rPr>
                        <a:t>Optimizar la eficiencia y calidad de los servicios y procesos de los tribunales de la Jurisdicción Inmobiliaria, garantizando la protección de los derechos reales inmobiliarios y el cumplimiento de los plazos procesales, con respuestas oportunas, eficaces y transparentes para los usuarios del sistema. Esto en coherencia con la visión estratégica institucional, busca lograr la normalización operativa, la gestión basada en resultados, el fortalecimiento de las capacidades tecnológicas y humanas de los tribunales, y la integración digital con el Registro Inmobiliario.</a:t>
                      </a:r>
                      <a:endParaRPr lang="es-DO" sz="1000" kern="1200" dirty="0">
                        <a:solidFill>
                          <a:schemeClr val="tx1"/>
                        </a:solidFill>
                        <a:latin typeface="Montserrat Light"/>
                        <a:ea typeface="+mn-ea"/>
                        <a:cs typeface="+mn-cs"/>
                      </a:endParaRPr>
                    </a:p>
                  </a:txBody>
                  <a:tcPr/>
                </a:tc>
                <a:tc>
                  <a:txBody>
                    <a:bodyPr/>
                    <a:lstStyle/>
                    <a:p>
                      <a:pPr algn="ctr"/>
                      <a:r>
                        <a:rPr lang="es-ES" sz="1200" dirty="0">
                          <a:latin typeface="Montserrat Light" panose="00000400000000000000" pitchFamily="2" charset="0"/>
                        </a:rPr>
                        <a:t>Dirección del Servicio Judicial y Operaciones</a:t>
                      </a:r>
                      <a:endParaRPr lang="es-DO" sz="1200" dirty="0">
                        <a:latin typeface="Montserrat Light" panose="00000400000000000000" pitchFamily="2" charset="0"/>
                      </a:endParaRPr>
                    </a:p>
                  </a:txBody>
                  <a:tcPr/>
                </a:tc>
                <a:tc>
                  <a:txBody>
                    <a:bodyPr/>
                    <a:lstStyle/>
                    <a:p>
                      <a:pPr lvl="0" algn="r">
                        <a:buNone/>
                      </a:pPr>
                      <a:r>
                        <a:rPr lang="es-ES" sz="1200" kern="1200" dirty="0">
                          <a:solidFill>
                            <a:schemeClr val="tx1"/>
                          </a:solidFill>
                          <a:latin typeface="Montserrat Light"/>
                          <a:ea typeface="+mn-ea"/>
                          <a:cs typeface="+mn-cs"/>
                        </a:rPr>
                        <a:t>-</a:t>
                      </a:r>
                    </a:p>
                    <a:p>
                      <a:pPr lvl="0" algn="r">
                        <a:buNone/>
                      </a:pPr>
                      <a:endParaRPr lang="es-ES" sz="1200" kern="1200" dirty="0">
                        <a:solidFill>
                          <a:schemeClr val="tx1"/>
                        </a:solidFill>
                        <a:latin typeface="Montserrat Light"/>
                        <a:ea typeface="+mn-ea"/>
                        <a:cs typeface="+mn-cs"/>
                      </a:endParaRPr>
                    </a:p>
                  </a:txBody>
                  <a:tcPr/>
                </a:tc>
                <a:extLst>
                  <a:ext uri="{0D108BD9-81ED-4DB2-BD59-A6C34878D82A}">
                    <a16:rowId xmlns:a16="http://schemas.microsoft.com/office/drawing/2014/main" val="3355533815"/>
                  </a:ext>
                </a:extLst>
              </a:tr>
              <a:tr h="370839">
                <a:tc>
                  <a:txBody>
                    <a:bodyPr/>
                    <a:lstStyle/>
                    <a:p>
                      <a:pPr lvl="0" algn="ctr">
                        <a:buNone/>
                      </a:pPr>
                      <a:r>
                        <a:rPr lang="es-ES" sz="1200" dirty="0">
                          <a:solidFill>
                            <a:schemeClr val="tx1"/>
                          </a:solidFill>
                          <a:latin typeface="Montserrat Light"/>
                        </a:rPr>
                        <a:t>3</a:t>
                      </a:r>
                      <a:endParaRPr lang="es-DO" sz="1200" dirty="0">
                        <a:solidFill>
                          <a:schemeClr val="tx1"/>
                        </a:solidFill>
                        <a:latin typeface="Montserrat Light"/>
                      </a:endParaRPr>
                    </a:p>
                  </a:txBody>
                  <a:tcPr/>
                </a:tc>
                <a:tc>
                  <a:txBody>
                    <a:bodyPr/>
                    <a:lstStyle/>
                    <a:p>
                      <a:pPr lvl="0">
                        <a:buNone/>
                      </a:pPr>
                      <a:r>
                        <a:rPr lang="es-DO" sz="1200" b="0" i="0" u="none" strike="noStrike" baseline="0" noProof="0" dirty="0">
                          <a:solidFill>
                            <a:srgbClr val="000000"/>
                          </a:solidFill>
                          <a:latin typeface="Montserrat Light"/>
                        </a:rPr>
                        <a:t>Tratamiento bajo Supervisión Judicial*</a:t>
                      </a:r>
                      <a:endParaRPr lang="es-ES" dirty="0"/>
                    </a:p>
                  </a:txBody>
                  <a:tcPr/>
                </a:tc>
                <a:tc>
                  <a:txBody>
                    <a:bodyPr/>
                    <a:lstStyle/>
                    <a:p>
                      <a:pPr algn="just"/>
                      <a:r>
                        <a:rPr lang="es-MX" sz="1000" kern="1200" dirty="0">
                          <a:solidFill>
                            <a:schemeClr val="tx1"/>
                          </a:solidFill>
                          <a:latin typeface="Montserrat Light"/>
                          <a:ea typeface="+mn-ea"/>
                          <a:cs typeface="+mn-cs"/>
                        </a:rPr>
                        <a:t>Aplicar un abordaje integral a través de un enfoque jurídico, terapéutico y de salud para el manejo diferenciado de los casos de personas sometidas a la justicia por cometer delitos menores producto del uso problemático de sustancias controladas. Este abordaje contaría con  intervención médica y de un equipo profesional especializado bajo supervisión judicial. </a:t>
                      </a:r>
                    </a:p>
                  </a:txBody>
                  <a:tcPr/>
                </a:tc>
                <a:tc>
                  <a:txBody>
                    <a:bodyPr/>
                    <a:lstStyle/>
                    <a:p>
                      <a:pPr marL="0" marR="0" lvl="0" indent="0" algn="ctr" rtl="0">
                        <a:lnSpc>
                          <a:spcPct val="100000"/>
                        </a:lnSpc>
                        <a:spcBef>
                          <a:spcPts val="0"/>
                        </a:spcBef>
                        <a:spcAft>
                          <a:spcPts val="0"/>
                        </a:spcAft>
                        <a:buClrTx/>
                        <a:buSzTx/>
                        <a:buFontTx/>
                        <a:buNone/>
                      </a:pPr>
                      <a:r>
                        <a:rPr lang="es-DO" sz="1200" dirty="0">
                          <a:latin typeface="Montserrat Light"/>
                        </a:rPr>
                        <a:t>Dirección de Justicia Inclusiva </a:t>
                      </a:r>
                      <a:endParaRPr lang="es-ES" dirty="0"/>
                    </a:p>
                  </a:txBody>
                  <a:tcPr/>
                </a:tc>
                <a:tc>
                  <a:txBody>
                    <a:bodyPr/>
                    <a:lstStyle/>
                    <a:p>
                      <a:pPr marL="0" marR="0" lvl="0" indent="0" algn="r" rtl="0">
                        <a:lnSpc>
                          <a:spcPct val="100000"/>
                        </a:lnSpc>
                        <a:spcBef>
                          <a:spcPts val="0"/>
                        </a:spcBef>
                        <a:spcAft>
                          <a:spcPts val="0"/>
                        </a:spcAft>
                        <a:buClrTx/>
                        <a:buSzTx/>
                        <a:buFontTx/>
                        <a:buNone/>
                      </a:pPr>
                      <a:r>
                        <a:rPr lang="es-ES" sz="1200" kern="1200" dirty="0">
                          <a:solidFill>
                            <a:schemeClr val="tx1"/>
                          </a:solidFill>
                          <a:latin typeface="Montserrat Light" panose="00000400000000000000" pitchFamily="2" charset="0"/>
                          <a:ea typeface="+mn-ea"/>
                          <a:cs typeface="+mn-cs"/>
                        </a:rPr>
                        <a:t>RD$594,090.00</a:t>
                      </a:r>
                    </a:p>
                  </a:txBody>
                  <a:tcPr/>
                </a:tc>
                <a:extLst>
                  <a:ext uri="{0D108BD9-81ED-4DB2-BD59-A6C34878D82A}">
                    <a16:rowId xmlns:a16="http://schemas.microsoft.com/office/drawing/2014/main" val="640441519"/>
                  </a:ext>
                </a:extLst>
              </a:tr>
            </a:tbl>
          </a:graphicData>
        </a:graphic>
      </p:graphicFrame>
      <p:sp>
        <p:nvSpPr>
          <p:cNvPr id="14" name="CuadroTexto 13">
            <a:extLst>
              <a:ext uri="{FF2B5EF4-FFF2-40B4-BE49-F238E27FC236}">
                <a16:creationId xmlns:a16="http://schemas.microsoft.com/office/drawing/2014/main" id="{8F35362C-254B-A94B-B431-3AB609E1245A}"/>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sp>
        <p:nvSpPr>
          <p:cNvPr id="2" name="CuadroTexto 1">
            <a:extLst>
              <a:ext uri="{FF2B5EF4-FFF2-40B4-BE49-F238E27FC236}">
                <a16:creationId xmlns:a16="http://schemas.microsoft.com/office/drawing/2014/main" id="{E6B9C0B1-AD88-C2F6-D5DA-048E519856B0}"/>
              </a:ext>
            </a:extLst>
          </p:cNvPr>
          <p:cNvSpPr txBox="1"/>
          <p:nvPr/>
        </p:nvSpPr>
        <p:spPr>
          <a:xfrm>
            <a:off x="1931914" y="219695"/>
            <a:ext cx="3194319" cy="523220"/>
          </a:xfrm>
          <a:prstGeom prst="rect">
            <a:avLst/>
          </a:prstGeom>
          <a:noFill/>
        </p:spPr>
        <p:txBody>
          <a:bodyPr wrap="square" rtlCol="0">
            <a:spAutoFit/>
          </a:bodyPr>
          <a:lstStyle/>
          <a:p>
            <a:r>
              <a:rPr lang="es-ES" sz="2400" b="1" dirty="0">
                <a:solidFill>
                  <a:schemeClr val="tx1">
                    <a:lumMod val="75000"/>
                    <a:lumOff val="25000"/>
                  </a:schemeClr>
                </a:solidFill>
                <a:latin typeface="Montserrat" panose="00000500000000000000" pitchFamily="2" charset="0"/>
                <a:ea typeface="HGSMinchoE" panose="020B0400000000000000" pitchFamily="18" charset="-128"/>
              </a:rPr>
              <a:t>JUSTICIA </a:t>
            </a:r>
            <a:r>
              <a:rPr lang="es-ES" sz="2800" b="1" dirty="0">
                <a:solidFill>
                  <a:schemeClr val="tx1">
                    <a:lumMod val="75000"/>
                    <a:lumOff val="25000"/>
                  </a:schemeClr>
                </a:solidFill>
                <a:latin typeface="Montserrat" panose="00000500000000000000" pitchFamily="2" charset="0"/>
                <a:ea typeface="HGSMinchoE" panose="020B0400000000000000" pitchFamily="18" charset="-128"/>
              </a:rPr>
              <a:t>Á</a:t>
            </a:r>
            <a:r>
              <a:rPr lang="es-ES" sz="2400" b="1" dirty="0">
                <a:solidFill>
                  <a:schemeClr val="tx1">
                    <a:lumMod val="75000"/>
                    <a:lumOff val="25000"/>
                  </a:schemeClr>
                </a:solidFill>
                <a:latin typeface="Montserrat" panose="00000500000000000000" pitchFamily="2" charset="0"/>
                <a:ea typeface="HGSMinchoE" panose="020B0400000000000000" pitchFamily="18" charset="-128"/>
              </a:rPr>
              <a:t>GIL</a:t>
            </a:r>
            <a:endParaRPr lang="es-DO" sz="2400" b="1" dirty="0">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3" name="Picture 2">
            <a:extLst>
              <a:ext uri="{FF2B5EF4-FFF2-40B4-BE49-F238E27FC236}">
                <a16:creationId xmlns:a16="http://schemas.microsoft.com/office/drawing/2014/main" id="{D3368A31-D982-A56E-81D2-DA56885EA9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89" t="7052" r="3283" b="4280"/>
          <a:stretch/>
        </p:blipFill>
        <p:spPr bwMode="auto">
          <a:xfrm>
            <a:off x="1062069" y="172070"/>
            <a:ext cx="791222" cy="777017"/>
          </a:xfrm>
          <a:prstGeom prst="round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29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816B1-95FA-96FE-F954-3B9AF27E75B8}"/>
            </a:ext>
          </a:extLst>
        </p:cNvPr>
        <p:cNvGrpSpPr/>
        <p:nvPr/>
      </p:nvGrpSpPr>
      <p:grpSpPr>
        <a:xfrm>
          <a:off x="0" y="0"/>
          <a:ext cx="0" cy="0"/>
          <a:chOff x="0" y="0"/>
          <a:chExt cx="0" cy="0"/>
        </a:xfrm>
      </p:grpSpPr>
      <p:graphicFrame>
        <p:nvGraphicFramePr>
          <p:cNvPr id="11" name="Tabla 11">
            <a:extLst>
              <a:ext uri="{FF2B5EF4-FFF2-40B4-BE49-F238E27FC236}">
                <a16:creationId xmlns:a16="http://schemas.microsoft.com/office/drawing/2014/main" id="{C6410F6E-5085-8450-82AE-BC3AEA1D3BC0}"/>
              </a:ext>
            </a:extLst>
          </p:cNvPr>
          <p:cNvGraphicFramePr>
            <a:graphicFrameLocks noGrp="1"/>
          </p:cNvGraphicFramePr>
          <p:nvPr>
            <p:extLst>
              <p:ext uri="{D42A27DB-BD31-4B8C-83A1-F6EECF244321}">
                <p14:modId xmlns:p14="http://schemas.microsoft.com/office/powerpoint/2010/main" val="457951468"/>
              </p:ext>
            </p:extLst>
          </p:nvPr>
        </p:nvGraphicFramePr>
        <p:xfrm>
          <a:off x="153784" y="1013026"/>
          <a:ext cx="12026376" cy="5415915"/>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1475">
                <a:tc>
                  <a:txBody>
                    <a:bodyPr/>
                    <a:lstStyle/>
                    <a:p>
                      <a:pPr algn="ctr"/>
                      <a:r>
                        <a:rPr lang="es-DO" dirty="0">
                          <a:solidFill>
                            <a:schemeClr val="bg1"/>
                          </a:solidFill>
                          <a:latin typeface="Montserrat Light"/>
                        </a:rPr>
                        <a:t>No.</a:t>
                      </a:r>
                    </a:p>
                  </a:txBody>
                  <a:tcPr>
                    <a:solidFill>
                      <a:srgbClr val="F03241"/>
                    </a:solidFill>
                  </a:tcPr>
                </a:tc>
                <a:tc>
                  <a:txBody>
                    <a:bodyPr/>
                    <a:lstStyle/>
                    <a:p>
                      <a:pPr algn="ctr"/>
                      <a:r>
                        <a:rPr lang="es-DO" dirty="0">
                          <a:solidFill>
                            <a:schemeClr val="bg1"/>
                          </a:solidFill>
                          <a:latin typeface="Montserrat Light"/>
                        </a:rPr>
                        <a:t>Nombre </a:t>
                      </a:r>
                      <a:endParaRPr lang="es-DO" dirty="0">
                        <a:solidFill>
                          <a:schemeClr val="bg1"/>
                        </a:solidFill>
                        <a:latin typeface="Montserrat Light" panose="00000400000000000000" pitchFamily="2" charset="0"/>
                      </a:endParaRPr>
                    </a:p>
                  </a:txBody>
                  <a:tcPr>
                    <a:solidFill>
                      <a:srgbClr val="F03241"/>
                    </a:solidFill>
                  </a:tcPr>
                </a:tc>
                <a:tc>
                  <a:txBody>
                    <a:bodyPr/>
                    <a:lstStyle/>
                    <a:p>
                      <a:pPr algn="ctr"/>
                      <a:r>
                        <a:rPr lang="es-DO" dirty="0">
                          <a:solidFill>
                            <a:schemeClr val="bg1"/>
                          </a:solidFill>
                          <a:latin typeface="Montserrat Light"/>
                        </a:rPr>
                        <a:t>Descripción</a:t>
                      </a:r>
                    </a:p>
                  </a:txBody>
                  <a:tcPr>
                    <a:solidFill>
                      <a:srgbClr val="F03241"/>
                    </a:solidFill>
                  </a:tcPr>
                </a:tc>
                <a:tc>
                  <a:txBody>
                    <a:bodyPr/>
                    <a:lstStyle/>
                    <a:p>
                      <a:pPr algn="ctr"/>
                      <a:r>
                        <a:rPr lang="es-DO" dirty="0">
                          <a:solidFill>
                            <a:schemeClr val="bg1"/>
                          </a:solidFill>
                          <a:latin typeface="Montserrat Light"/>
                        </a:rPr>
                        <a:t>Responsable</a:t>
                      </a:r>
                    </a:p>
                  </a:txBody>
                  <a:tcPr>
                    <a:solidFill>
                      <a:srgbClr val="F03241"/>
                    </a:solidFill>
                  </a:tcPr>
                </a:tc>
                <a:tc>
                  <a:txBody>
                    <a:bodyPr/>
                    <a:lstStyle/>
                    <a:p>
                      <a:pPr algn="ctr"/>
                      <a:r>
                        <a:rPr lang="es-DO" dirty="0">
                          <a:solidFill>
                            <a:schemeClr val="bg1"/>
                          </a:solidFill>
                          <a:latin typeface="Montserrat Light"/>
                        </a:rPr>
                        <a:t>Presupuesto</a:t>
                      </a:r>
                    </a:p>
                  </a:txBody>
                  <a:tcPr>
                    <a:solidFill>
                      <a:srgbClr val="F03241"/>
                    </a:solidFill>
                  </a:tcPr>
                </a:tc>
                <a:extLst>
                  <a:ext uri="{0D108BD9-81ED-4DB2-BD59-A6C34878D82A}">
                    <a16:rowId xmlns:a16="http://schemas.microsoft.com/office/drawing/2014/main" val="3925969102"/>
                  </a:ext>
                </a:extLst>
              </a:tr>
              <a:tr h="370840">
                <a:tc>
                  <a:txBody>
                    <a:bodyPr/>
                    <a:lstStyle/>
                    <a:p>
                      <a:pPr lvl="0" algn="ctr">
                        <a:buNone/>
                      </a:pPr>
                      <a:r>
                        <a:rPr lang="es-ES" sz="1200" dirty="0">
                          <a:solidFill>
                            <a:schemeClr val="tx1"/>
                          </a:solidFill>
                          <a:latin typeface="Montserrat Light"/>
                        </a:rPr>
                        <a:t>4</a:t>
                      </a:r>
                      <a:endParaRPr lang="es-DO" sz="1200" dirty="0">
                        <a:solidFill>
                          <a:schemeClr val="tx1"/>
                        </a:solidFill>
                        <a:latin typeface="Montserrat Light"/>
                      </a:endParaRPr>
                    </a:p>
                  </a:txBody>
                  <a:tcPr/>
                </a:tc>
                <a:tc>
                  <a:txBody>
                    <a:bodyPr/>
                    <a:lstStyle/>
                    <a:p>
                      <a:pPr lvl="0">
                        <a:buNone/>
                      </a:pPr>
                      <a:r>
                        <a:rPr lang="es-ES" sz="1200" b="0" i="0" u="none" strike="noStrike" baseline="0" noProof="0" dirty="0">
                          <a:solidFill>
                            <a:srgbClr val="000000"/>
                          </a:solidFill>
                          <a:latin typeface="Montserrat Light"/>
                        </a:rPr>
                        <a:t>Modelo Operativo y Sistema Integral de Gestión de la Calidad</a:t>
                      </a:r>
                      <a:r>
                        <a:rPr lang="es-ES" sz="1200" dirty="0">
                          <a:latin typeface="Montserrat Light"/>
                        </a:rPr>
                        <a:t>*</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DO" sz="1000" kern="1200" dirty="0">
                          <a:solidFill>
                            <a:schemeClr val="tx1"/>
                          </a:solidFill>
                          <a:latin typeface="Montserrat Light"/>
                          <a:ea typeface="+mn-ea"/>
                          <a:cs typeface="+mn-cs"/>
                        </a:rPr>
                        <a:t>Estandarizar los procesos mediante la definición del método de trabajo (procedimiento operativo estándar, instructivos, protocolos), estructura organizativa, espacios, herramientas, indicadores, acuerdos de servicio, acuerdos de operación; la definición e implementación del monitoreo y seguimiento de los estándares; el diseño e implementación de la gestión de no conformidades (incidencias operativas, quejas, reclamaciones, sugerencia denuncias y hallazgos); la gestión de planes de acción para la corrección o mejora, que permitan lograr un servicio judicial más accesible, oportuno y transparente.</a:t>
                      </a:r>
                    </a:p>
                  </a:txBody>
                  <a:tcPr/>
                </a:tc>
                <a:tc>
                  <a:txBody>
                    <a:bodyPr/>
                    <a:lstStyle/>
                    <a:p>
                      <a:pPr algn="ctr"/>
                      <a:r>
                        <a:rPr lang="es-DO" sz="1200" dirty="0">
                          <a:latin typeface="Montserrat Light"/>
                        </a:rPr>
                        <a:t>Dirección de Planificación Desarrollo </a:t>
                      </a:r>
                      <a:endParaRPr lang="es-DO" sz="1200" dirty="0">
                        <a:latin typeface="Montserrat Light" panose="00000400000000000000" pitchFamily="2" charset="0"/>
                      </a:endParaRPr>
                    </a:p>
                  </a:txBody>
                  <a:tcPr/>
                </a:tc>
                <a:tc>
                  <a:txBody>
                    <a:bodyPr/>
                    <a:lstStyle/>
                    <a:p>
                      <a:pPr lvl="0" algn="r">
                        <a:buNone/>
                      </a:pPr>
                      <a:r>
                        <a:rPr lang="es-DO" sz="1200" dirty="0">
                          <a:latin typeface="Montserrat Light" panose="00000400000000000000" pitchFamily="2" charset="0"/>
                        </a:rPr>
                        <a:t>RD$4,676,360.00</a:t>
                      </a:r>
                      <a:endParaRPr lang="es-ES" sz="1200" kern="1200" dirty="0">
                        <a:solidFill>
                          <a:schemeClr val="tx1"/>
                        </a:solidFill>
                        <a:latin typeface="Montserrat Light"/>
                        <a:ea typeface="+mn-ea"/>
                        <a:cs typeface="+mn-cs"/>
                      </a:endParaRPr>
                    </a:p>
                  </a:txBody>
                  <a:tcPr/>
                </a:tc>
                <a:extLst>
                  <a:ext uri="{0D108BD9-81ED-4DB2-BD59-A6C34878D82A}">
                    <a16:rowId xmlns:a16="http://schemas.microsoft.com/office/drawing/2014/main" val="1582048419"/>
                  </a:ext>
                </a:extLst>
              </a:tr>
              <a:tr h="370839">
                <a:tc>
                  <a:txBody>
                    <a:bodyPr/>
                    <a:lstStyle/>
                    <a:p>
                      <a:pPr algn="ctr"/>
                      <a:r>
                        <a:rPr lang="es-DO" sz="1200" dirty="0">
                          <a:solidFill>
                            <a:schemeClr val="tx1"/>
                          </a:solidFill>
                          <a:latin typeface="Montserrat Light"/>
                        </a:rPr>
                        <a:t>5</a:t>
                      </a:r>
                    </a:p>
                  </a:txBody>
                  <a:tcPr/>
                </a:tc>
                <a:tc>
                  <a:txBody>
                    <a:bodyPr/>
                    <a:lstStyle/>
                    <a:p>
                      <a:pPr marL="0" marR="0" lvl="0" indent="0" algn="l">
                        <a:lnSpc>
                          <a:spcPct val="100000"/>
                        </a:lnSpc>
                        <a:spcBef>
                          <a:spcPts val="0"/>
                        </a:spcBef>
                        <a:spcAft>
                          <a:spcPts val="0"/>
                        </a:spcAft>
                        <a:buNone/>
                      </a:pPr>
                      <a:r>
                        <a:rPr lang="es-ES" sz="1200" dirty="0">
                          <a:latin typeface="Montserrat Light"/>
                        </a:rPr>
                        <a:t>Optimización de Notificaciones Judiciales</a:t>
                      </a:r>
                    </a:p>
                  </a:txBody>
                  <a:tcPr/>
                </a:tc>
                <a:tc>
                  <a:txBody>
                    <a:bodyPr/>
                    <a:lstStyle/>
                    <a:p>
                      <a:pPr algn="just"/>
                      <a:r>
                        <a:rPr lang="es-DO" sz="1000" kern="1200" dirty="0">
                          <a:solidFill>
                            <a:schemeClr val="tx1"/>
                          </a:solidFill>
                          <a:latin typeface="Montserrat Light"/>
                          <a:ea typeface="+mn-ea"/>
                          <a:cs typeface="+mn-cs"/>
                        </a:rPr>
                        <a:t>Optimizar el proceso de notificaciones judiciales mediante la implementación de soluciones tecnológicas y la estandarización de procedimientos, con el fin de aumentar la eficiencia, transparencia y seguridad en la gestión de notificaciones, reducir la suspensión de audiencias, facilitando así el acceso a la justicia y fortaleciendo la confianza ciudadana en el Poder Judicial .​</a:t>
                      </a:r>
                      <a:endParaRPr lang="es-ES" sz="1000" kern="1200" dirty="0">
                        <a:solidFill>
                          <a:schemeClr val="tx1"/>
                        </a:solidFill>
                        <a:latin typeface="Montserrat Light"/>
                        <a:ea typeface="+mn-ea"/>
                        <a:cs typeface="+mn-cs"/>
                      </a:endParaRPr>
                    </a:p>
                  </a:txBody>
                  <a:tcPr/>
                </a:tc>
                <a:tc>
                  <a:txBody>
                    <a:bodyPr/>
                    <a:lstStyle/>
                    <a:p>
                      <a:pPr algn="ctr"/>
                      <a:r>
                        <a:rPr lang="es-DO" sz="1200" dirty="0">
                          <a:latin typeface="Montserrat Light" panose="00000400000000000000" pitchFamily="2" charset="0"/>
                        </a:rPr>
                        <a:t>Dirección del Servicio Judicial y Operaciones​</a:t>
                      </a:r>
                      <a:endParaRPr lang="es-ES" sz="1200" dirty="0">
                        <a:latin typeface="Montserrat Light" panose="00000400000000000000" pitchFamily="2" charset="0"/>
                      </a:endParaRPr>
                    </a:p>
                  </a:txBody>
                  <a:tcPr/>
                </a:tc>
                <a:tc>
                  <a:txBody>
                    <a:bodyPr/>
                    <a:lstStyle/>
                    <a:p>
                      <a:pPr algn="r"/>
                      <a:r>
                        <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a:t>
                      </a:r>
                      <a:endParaRPr lang="es-DO" sz="1200" dirty="0">
                        <a:latin typeface="Montserrat Light" panose="00000400000000000000" pitchFamily="2" charset="0"/>
                      </a:endParaRPr>
                    </a:p>
                  </a:txBody>
                  <a:tcPr/>
                </a:tc>
                <a:extLst>
                  <a:ext uri="{0D108BD9-81ED-4DB2-BD59-A6C34878D82A}">
                    <a16:rowId xmlns:a16="http://schemas.microsoft.com/office/drawing/2014/main" val="1073900161"/>
                  </a:ext>
                </a:extLst>
              </a:tr>
              <a:tr h="370839">
                <a:tc>
                  <a:txBody>
                    <a:bodyPr/>
                    <a:lstStyle/>
                    <a:p>
                      <a:pPr algn="ctr"/>
                      <a:endParaRPr lang="es-DO" sz="1200" dirty="0">
                        <a:solidFill>
                          <a:schemeClr val="tx1"/>
                        </a:solidFill>
                        <a:latin typeface="Montserrat Light"/>
                      </a:endParaRPr>
                    </a:p>
                    <a:p>
                      <a:pPr algn="ctr"/>
                      <a:endParaRPr lang="es-DO" sz="1200" dirty="0">
                        <a:solidFill>
                          <a:schemeClr val="tx1"/>
                        </a:solidFill>
                        <a:latin typeface="Montserrat Light"/>
                      </a:endParaRPr>
                    </a:p>
                    <a:p>
                      <a:pPr algn="ctr"/>
                      <a:endParaRPr lang="es-DO" sz="1200" dirty="0">
                        <a:solidFill>
                          <a:schemeClr val="tx1"/>
                        </a:solidFill>
                        <a:latin typeface="Montserrat Light"/>
                      </a:endParaRPr>
                    </a:p>
                    <a:p>
                      <a:pPr algn="ctr"/>
                      <a:r>
                        <a:rPr lang="es-DO" sz="1200" dirty="0">
                          <a:solidFill>
                            <a:schemeClr val="tx1"/>
                          </a:solidFill>
                          <a:latin typeface="Montserrat Light"/>
                        </a:rPr>
                        <a:t>6</a:t>
                      </a:r>
                    </a:p>
                  </a:txBody>
                  <a:tcPr/>
                </a:tc>
                <a:tc>
                  <a:txBody>
                    <a:bodyPr/>
                    <a:lstStyle/>
                    <a:p>
                      <a:pPr marL="0" marR="0" lvl="0" indent="0" algn="l" rtl="0">
                        <a:lnSpc>
                          <a:spcPct val="100000"/>
                        </a:lnSpc>
                        <a:spcBef>
                          <a:spcPts val="0"/>
                        </a:spcBef>
                        <a:spcAft>
                          <a:spcPts val="0"/>
                        </a:spcAft>
                        <a:buClrTx/>
                        <a:buSzTx/>
                        <a:buFontTx/>
                        <a:buNone/>
                      </a:pPr>
                      <a:endParaRPr lang="es-ES" sz="1200" dirty="0">
                        <a:latin typeface="Montserrat Light"/>
                      </a:endParaRPr>
                    </a:p>
                    <a:p>
                      <a:pPr marL="0" marR="0" lvl="0" indent="0" algn="l" rtl="0">
                        <a:lnSpc>
                          <a:spcPct val="100000"/>
                        </a:lnSpc>
                        <a:spcBef>
                          <a:spcPts val="0"/>
                        </a:spcBef>
                        <a:spcAft>
                          <a:spcPts val="0"/>
                        </a:spcAft>
                        <a:buClrTx/>
                        <a:buSzTx/>
                        <a:buFontTx/>
                        <a:buNone/>
                      </a:pPr>
                      <a:endParaRPr lang="es-ES" sz="1200" dirty="0">
                        <a:latin typeface="Montserrat Light"/>
                      </a:endParaRPr>
                    </a:p>
                    <a:p>
                      <a:pPr marL="0" marR="0" lvl="0" indent="0" algn="l" rtl="0">
                        <a:lnSpc>
                          <a:spcPct val="100000"/>
                        </a:lnSpc>
                        <a:spcBef>
                          <a:spcPts val="0"/>
                        </a:spcBef>
                        <a:spcAft>
                          <a:spcPts val="0"/>
                        </a:spcAft>
                        <a:buClrTx/>
                        <a:buSzTx/>
                        <a:buFontTx/>
                        <a:buNone/>
                      </a:pPr>
                      <a:endParaRPr lang="es-ES" sz="1200" dirty="0">
                        <a:latin typeface="Montserrat Light"/>
                      </a:endParaRPr>
                    </a:p>
                    <a:p>
                      <a:pPr marL="0" marR="0" lvl="0" indent="0" algn="l" rtl="0">
                        <a:lnSpc>
                          <a:spcPct val="100000"/>
                        </a:lnSpc>
                        <a:spcBef>
                          <a:spcPts val="0"/>
                        </a:spcBef>
                        <a:spcAft>
                          <a:spcPts val="0"/>
                        </a:spcAft>
                        <a:buClrTx/>
                        <a:buSzTx/>
                        <a:buFontTx/>
                        <a:buNone/>
                        <a:tabLst>
                          <a:tab pos="84138" algn="l"/>
                        </a:tabLst>
                      </a:pPr>
                      <a:r>
                        <a:rPr lang="es-ES" sz="1200" dirty="0">
                          <a:latin typeface="Montserrat Light"/>
                        </a:rPr>
                        <a:t>  Interoperabilidad de la Justicia*</a:t>
                      </a:r>
                    </a:p>
                    <a:p>
                      <a:pPr marL="0" marR="0" lvl="0" indent="0" algn="l" rtl="0">
                        <a:lnSpc>
                          <a:spcPct val="100000"/>
                        </a:lnSpc>
                        <a:spcBef>
                          <a:spcPts val="0"/>
                        </a:spcBef>
                        <a:spcAft>
                          <a:spcPts val="0"/>
                        </a:spcAft>
                        <a:buClrTx/>
                        <a:buSzTx/>
                        <a:buFontTx/>
                        <a:buNone/>
                        <a:tabLst>
                          <a:tab pos="84138" algn="l"/>
                        </a:tabLst>
                      </a:pPr>
                      <a:r>
                        <a:rPr lang="es-ES" sz="1050" dirty="0">
                          <a:latin typeface="Montserrat Light"/>
                        </a:rPr>
                        <a:t>           </a:t>
                      </a:r>
                      <a:r>
                        <a:rPr lang="es-ES" sz="1050" b="1" dirty="0">
                          <a:latin typeface="Montserrat Light"/>
                        </a:rPr>
                        <a:t>[Proyecto del Programa de </a:t>
                      </a:r>
                    </a:p>
                    <a:p>
                      <a:pPr marL="0" marR="0" lvl="0" indent="0" algn="l" rtl="0">
                        <a:lnSpc>
                          <a:spcPct val="100000"/>
                        </a:lnSpc>
                        <a:spcBef>
                          <a:spcPts val="0"/>
                        </a:spcBef>
                        <a:spcAft>
                          <a:spcPts val="0"/>
                        </a:spcAft>
                        <a:buClrTx/>
                        <a:buSzTx/>
                        <a:buFontTx/>
                        <a:buNone/>
                        <a:tabLst>
                          <a:tab pos="84138" algn="l"/>
                        </a:tabLst>
                      </a:pPr>
                      <a:r>
                        <a:rPr lang="es-ES" sz="1050" b="1" dirty="0">
                          <a:latin typeface="Montserrat Light"/>
                        </a:rPr>
                        <a:t>              Transformación Digital]</a:t>
                      </a:r>
                    </a:p>
                    <a:p>
                      <a:pPr marL="0" marR="0" lvl="0" indent="0" algn="l" rtl="0">
                        <a:lnSpc>
                          <a:spcPct val="100000"/>
                        </a:lnSpc>
                        <a:spcBef>
                          <a:spcPts val="0"/>
                        </a:spcBef>
                        <a:spcAft>
                          <a:spcPts val="0"/>
                        </a:spcAft>
                        <a:buClrTx/>
                        <a:buSzTx/>
                        <a:buFontTx/>
                        <a:buNone/>
                        <a:tabLst>
                          <a:tab pos="84138" algn="l"/>
                        </a:tabLst>
                      </a:pPr>
                      <a:endParaRPr lang="es-ES" sz="1200" dirty="0">
                        <a:latin typeface="Montserra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Montserrat Light"/>
                        </a:rPr>
                        <a:t>  </a:t>
                      </a:r>
                    </a:p>
                  </a:txBody>
                  <a:tcPr/>
                </a:tc>
                <a:tc>
                  <a:txBody>
                    <a:bodyPr/>
                    <a:lstStyle/>
                    <a:p>
                      <a:pPr algn="just"/>
                      <a:endParaRPr lang="es-DO" sz="1000" kern="1200" dirty="0">
                        <a:solidFill>
                          <a:schemeClr val="tx1"/>
                        </a:solidFill>
                        <a:latin typeface="Montserrat Light"/>
                        <a:ea typeface="+mn-ea"/>
                        <a:cs typeface="+mn-cs"/>
                      </a:endParaRPr>
                    </a:p>
                    <a:p>
                      <a:pPr algn="just"/>
                      <a:r>
                        <a:rPr lang="es-DO" sz="1000" kern="1200" dirty="0">
                          <a:solidFill>
                            <a:schemeClr val="tx1"/>
                          </a:solidFill>
                          <a:latin typeface="Montserrat Light"/>
                          <a:ea typeface="+mn-ea"/>
                          <a:cs typeface="+mn-cs"/>
                        </a:rPr>
                        <a:t>Establecer procesos judiciales integrados entre las entidades del Estado, según Decreto 92-22 del Marco Nacional de Interoperabilidad Gubernamental que define el intercambio de información entre las instituciones públicas.</a:t>
                      </a:r>
                      <a:endParaRPr lang="es-ES" sz="1000" kern="1200" dirty="0">
                        <a:solidFill>
                          <a:schemeClr val="tx1"/>
                        </a:solidFill>
                        <a:latin typeface="Montserrat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latin typeface="Montserrat Light"/>
                        </a:rPr>
                        <a:t>Dirección de Tecnología</a:t>
                      </a:r>
                      <a:endParaRPr lang="es-ES" sz="1200" dirty="0"/>
                    </a:p>
                  </a:txBody>
                  <a:tcPr/>
                </a:tc>
                <a:tc>
                  <a:txBody>
                    <a:bodyPr/>
                    <a:lstStyle/>
                    <a:p>
                      <a:pPr algn="r"/>
                      <a:r>
                        <a:rPr kumimoji="0" lang="es-ES"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a:t>
                      </a:r>
                      <a:endPar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endParaRPr>
                    </a:p>
                  </a:txBody>
                  <a:tcPr anchor="ctr"/>
                </a:tc>
                <a:extLst>
                  <a:ext uri="{0D108BD9-81ED-4DB2-BD59-A6C34878D82A}">
                    <a16:rowId xmlns:a16="http://schemas.microsoft.com/office/drawing/2014/main" val="2507523797"/>
                  </a:ext>
                </a:extLst>
              </a:tr>
            </a:tbl>
          </a:graphicData>
        </a:graphic>
      </p:graphicFrame>
      <p:sp>
        <p:nvSpPr>
          <p:cNvPr id="14" name="CuadroTexto 13">
            <a:extLst>
              <a:ext uri="{FF2B5EF4-FFF2-40B4-BE49-F238E27FC236}">
                <a16:creationId xmlns:a16="http://schemas.microsoft.com/office/drawing/2014/main" id="{4A3D317D-A61B-9613-960E-6327E7D4C77F}"/>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3" name="Picture 6">
            <a:extLst>
              <a:ext uri="{FF2B5EF4-FFF2-40B4-BE49-F238E27FC236}">
                <a16:creationId xmlns:a16="http://schemas.microsoft.com/office/drawing/2014/main" id="{CA8AD882-95BB-60DC-71F6-CCF3E0FBA6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
        <p:nvSpPr>
          <p:cNvPr id="7" name="CuadroTexto 6">
            <a:extLst>
              <a:ext uri="{FF2B5EF4-FFF2-40B4-BE49-F238E27FC236}">
                <a16:creationId xmlns:a16="http://schemas.microsoft.com/office/drawing/2014/main" id="{78BFC956-8D69-9A70-6E40-FA1C729FB763}"/>
              </a:ext>
            </a:extLst>
          </p:cNvPr>
          <p:cNvSpPr txBox="1"/>
          <p:nvPr/>
        </p:nvSpPr>
        <p:spPr>
          <a:xfrm>
            <a:off x="1931914" y="219695"/>
            <a:ext cx="3194319" cy="523220"/>
          </a:xfrm>
          <a:prstGeom prst="rect">
            <a:avLst/>
          </a:prstGeom>
          <a:noFill/>
        </p:spPr>
        <p:txBody>
          <a:bodyPr wrap="square" rtlCol="0">
            <a:spAutoFit/>
          </a:bodyPr>
          <a:lstStyle/>
          <a:p>
            <a:r>
              <a:rPr lang="es-ES" sz="2400" b="1" dirty="0">
                <a:latin typeface="Montserrat" panose="00000500000000000000" pitchFamily="2" charset="0"/>
                <a:ea typeface="HGSMinchoE" panose="020B0400000000000000" pitchFamily="18" charset="-128"/>
              </a:rPr>
              <a:t>JUSTICIA </a:t>
            </a:r>
            <a:r>
              <a:rPr lang="es-ES" sz="2800" b="1" dirty="0">
                <a:latin typeface="Montserrat" panose="00000500000000000000" pitchFamily="2" charset="0"/>
                <a:ea typeface="HGSMinchoE" panose="020B0400000000000000" pitchFamily="18" charset="-128"/>
              </a:rPr>
              <a:t>Á</a:t>
            </a:r>
            <a:r>
              <a:rPr lang="es-ES" sz="2400" b="1" dirty="0">
                <a:latin typeface="Montserrat" panose="00000500000000000000" pitchFamily="2" charset="0"/>
                <a:ea typeface="HGSMinchoE" panose="020B0400000000000000" pitchFamily="18" charset="-128"/>
              </a:rPr>
              <a:t>GIL</a:t>
            </a:r>
            <a:endParaRPr lang="es-DO" sz="2400" b="1" dirty="0">
              <a:latin typeface="Montserrat" panose="00000500000000000000" pitchFamily="2" charset="0"/>
              <a:ea typeface="HGSMinchoE" panose="020B0400000000000000" pitchFamily="18" charset="-128"/>
            </a:endParaRPr>
          </a:p>
        </p:txBody>
      </p:sp>
      <p:pic>
        <p:nvPicPr>
          <p:cNvPr id="8" name="Picture 2">
            <a:extLst>
              <a:ext uri="{FF2B5EF4-FFF2-40B4-BE49-F238E27FC236}">
                <a16:creationId xmlns:a16="http://schemas.microsoft.com/office/drawing/2014/main" id="{9578255C-70A2-4D9D-EBDF-7115938C64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89" t="7052" r="3283" b="4280"/>
          <a:stretch/>
        </p:blipFill>
        <p:spPr bwMode="auto">
          <a:xfrm>
            <a:off x="1062069" y="172070"/>
            <a:ext cx="791222" cy="777017"/>
          </a:xfrm>
          <a:prstGeom prst="round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2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2F032-47BB-2DE8-F035-716C07A9B192}"/>
            </a:ext>
          </a:extLst>
        </p:cNvPr>
        <p:cNvGrpSpPr/>
        <p:nvPr/>
      </p:nvGrpSpPr>
      <p:grpSpPr>
        <a:xfrm>
          <a:off x="0" y="0"/>
          <a:ext cx="0" cy="0"/>
          <a:chOff x="0" y="0"/>
          <a:chExt cx="0" cy="0"/>
        </a:xfrm>
      </p:grpSpPr>
      <p:graphicFrame>
        <p:nvGraphicFramePr>
          <p:cNvPr id="11" name="Tabla 11">
            <a:extLst>
              <a:ext uri="{FF2B5EF4-FFF2-40B4-BE49-F238E27FC236}">
                <a16:creationId xmlns:a16="http://schemas.microsoft.com/office/drawing/2014/main" id="{33127BC8-6625-2038-65A7-3F26BD396F10}"/>
              </a:ext>
            </a:extLst>
          </p:cNvPr>
          <p:cNvGraphicFramePr>
            <a:graphicFrameLocks noGrp="1"/>
          </p:cNvGraphicFramePr>
          <p:nvPr>
            <p:extLst>
              <p:ext uri="{D42A27DB-BD31-4B8C-83A1-F6EECF244321}">
                <p14:modId xmlns:p14="http://schemas.microsoft.com/office/powerpoint/2010/main" val="3331381156"/>
              </p:ext>
            </p:extLst>
          </p:nvPr>
        </p:nvGraphicFramePr>
        <p:xfrm>
          <a:off x="82812" y="1124712"/>
          <a:ext cx="12026376" cy="3816858"/>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32613">
                <a:tc>
                  <a:txBody>
                    <a:bodyPr/>
                    <a:lstStyle/>
                    <a:p>
                      <a:pPr marL="0" algn="ctr" defTabSz="914400" rtl="0" eaLnBrk="1" latinLnBrk="0" hangingPunct="1"/>
                      <a:r>
                        <a:rPr lang="es-DO" sz="1800" b="1" kern="1200" dirty="0">
                          <a:solidFill>
                            <a:schemeClr val="bg1"/>
                          </a:solidFill>
                          <a:latin typeface="Montserrat Light"/>
                          <a:ea typeface="+mn-ea"/>
                          <a:cs typeface="+mn-cs"/>
                        </a:rPr>
                        <a:t>No.</a:t>
                      </a:r>
                    </a:p>
                  </a:txBody>
                  <a:tcPr>
                    <a:solidFill>
                      <a:srgbClr val="F03241"/>
                    </a:solidFill>
                  </a:tcPr>
                </a:tc>
                <a:tc>
                  <a:txBody>
                    <a:bodyPr/>
                    <a:lstStyle/>
                    <a:p>
                      <a:pPr marL="0" algn="ctr" defTabSz="914400" rtl="0" eaLnBrk="1" latinLnBrk="0" hangingPunct="1"/>
                      <a:r>
                        <a:rPr lang="es-DO" sz="1800" b="1" kern="1200" dirty="0">
                          <a:solidFill>
                            <a:schemeClr val="bg1"/>
                          </a:solidFill>
                          <a:latin typeface="Montserrat Light"/>
                          <a:ea typeface="+mn-ea"/>
                          <a:cs typeface="+mn-cs"/>
                        </a:rPr>
                        <a:t>Nombre </a:t>
                      </a:r>
                    </a:p>
                  </a:txBody>
                  <a:tcPr>
                    <a:solidFill>
                      <a:srgbClr val="F03241"/>
                    </a:solidFill>
                  </a:tcPr>
                </a:tc>
                <a:tc>
                  <a:txBody>
                    <a:bodyPr/>
                    <a:lstStyle/>
                    <a:p>
                      <a:pPr marL="0" algn="ctr" defTabSz="914400" rtl="0" eaLnBrk="1" latinLnBrk="0" hangingPunct="1"/>
                      <a:r>
                        <a:rPr lang="es-DO" sz="1800" b="1" kern="1200" dirty="0">
                          <a:solidFill>
                            <a:schemeClr val="bg1"/>
                          </a:solidFill>
                          <a:latin typeface="Montserrat Light"/>
                          <a:ea typeface="+mn-ea"/>
                          <a:cs typeface="+mn-cs"/>
                        </a:rPr>
                        <a:t>Descripción</a:t>
                      </a:r>
                    </a:p>
                  </a:txBody>
                  <a:tcPr>
                    <a:solidFill>
                      <a:srgbClr val="F03241"/>
                    </a:solidFill>
                  </a:tcPr>
                </a:tc>
                <a:tc>
                  <a:txBody>
                    <a:bodyPr/>
                    <a:lstStyle/>
                    <a:p>
                      <a:pPr marL="0" algn="ctr" defTabSz="914400" rtl="0" eaLnBrk="1" latinLnBrk="0" hangingPunct="1"/>
                      <a:r>
                        <a:rPr lang="es-DO" sz="1800" b="1" kern="1200" dirty="0">
                          <a:solidFill>
                            <a:schemeClr val="bg1"/>
                          </a:solidFill>
                          <a:latin typeface="Montserrat Light"/>
                          <a:ea typeface="+mn-ea"/>
                          <a:cs typeface="+mn-cs"/>
                        </a:rPr>
                        <a:t>Responsable</a:t>
                      </a:r>
                    </a:p>
                  </a:txBody>
                  <a:tcPr>
                    <a:solidFill>
                      <a:srgbClr val="F03241"/>
                    </a:solidFill>
                  </a:tcPr>
                </a:tc>
                <a:tc>
                  <a:txBody>
                    <a:bodyPr/>
                    <a:lstStyle/>
                    <a:p>
                      <a:pPr marL="0" algn="ctr" defTabSz="914400" rtl="0" eaLnBrk="1" latinLnBrk="0" hangingPunct="1"/>
                      <a:r>
                        <a:rPr lang="es-DO" sz="1800" b="1" kern="1200" dirty="0">
                          <a:solidFill>
                            <a:schemeClr val="bg1"/>
                          </a:solidFill>
                          <a:latin typeface="Montserrat Light"/>
                          <a:ea typeface="+mn-ea"/>
                          <a:cs typeface="+mn-cs"/>
                        </a:rPr>
                        <a:t>Presupuesto</a:t>
                      </a:r>
                    </a:p>
                  </a:txBody>
                  <a:tcPr>
                    <a:solidFill>
                      <a:srgbClr val="F03241"/>
                    </a:solidFill>
                  </a:tcPr>
                </a:tc>
                <a:extLst>
                  <a:ext uri="{0D108BD9-81ED-4DB2-BD59-A6C34878D82A}">
                    <a16:rowId xmlns:a16="http://schemas.microsoft.com/office/drawing/2014/main" val="3925969102"/>
                  </a:ext>
                </a:extLst>
              </a:tr>
              <a:tr h="1417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200" dirty="0">
                          <a:solidFill>
                            <a:schemeClr val="tx1"/>
                          </a:solidFill>
                          <a:latin typeface="Montserrat Light"/>
                        </a:rPr>
                        <a:t>7</a:t>
                      </a:r>
                    </a:p>
                    <a:p>
                      <a:pPr algn="ctr"/>
                      <a:endParaRPr lang="es-DO" sz="1200" dirty="0">
                        <a:solidFill>
                          <a:schemeClr val="tx1"/>
                        </a:solidFill>
                        <a:latin typeface="Montserrat 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Montserrat Light"/>
                        </a:rPr>
                        <a:t>Implementación de IA en la Justicia*</a:t>
                      </a:r>
                    </a:p>
                    <a:p>
                      <a:pPr marL="0" marR="0" lvl="0" indent="0" algn="l" defTabSz="914400" rtl="0" eaLnBrk="1" fontAlgn="auto" latinLnBrk="0" hangingPunct="1">
                        <a:lnSpc>
                          <a:spcPct val="100000"/>
                        </a:lnSpc>
                        <a:spcBef>
                          <a:spcPts val="0"/>
                        </a:spcBef>
                        <a:spcAft>
                          <a:spcPts val="0"/>
                        </a:spcAft>
                        <a:buClrTx/>
                        <a:buSzTx/>
                        <a:buFontTx/>
                        <a:buNone/>
                        <a:tabLst>
                          <a:tab pos="84138" algn="l"/>
                        </a:tabLst>
                        <a:defRPr/>
                      </a:pPr>
                      <a:r>
                        <a:rPr kumimoji="0" lang="es-ES" sz="1050" b="0" i="0" u="none" strike="noStrike" kern="1200" cap="none" spc="0" normalizeH="0" baseline="0" noProof="0" dirty="0">
                          <a:ln>
                            <a:noFill/>
                          </a:ln>
                          <a:solidFill>
                            <a:prstClr val="black"/>
                          </a:solidFill>
                          <a:effectLst/>
                          <a:uLnTx/>
                          <a:uFillTx/>
                          <a:latin typeface="Montserrat Light"/>
                          <a:ea typeface="+mn-ea"/>
                          <a:cs typeface="+mn-cs"/>
                        </a:rPr>
                        <a:t>          </a:t>
                      </a:r>
                      <a:r>
                        <a:rPr kumimoji="0" lang="es-ES" sz="1050" b="1" i="0" u="none" strike="noStrike" kern="1200" cap="none" spc="0" normalizeH="0" baseline="0" noProof="0" dirty="0">
                          <a:ln>
                            <a:noFill/>
                          </a:ln>
                          <a:solidFill>
                            <a:prstClr val="black"/>
                          </a:solidFill>
                          <a:effectLst/>
                          <a:uLnTx/>
                          <a:uFillTx/>
                          <a:latin typeface="Montserrat Light"/>
                          <a:ea typeface="+mn-ea"/>
                          <a:cs typeface="+mn-cs"/>
                        </a:rPr>
                        <a:t>[Proyecto del Programa de </a:t>
                      </a:r>
                    </a:p>
                    <a:p>
                      <a:pPr marL="0" marR="0" lvl="0" indent="0" algn="l" defTabSz="914400" rtl="0" eaLnBrk="1" fontAlgn="auto" latinLnBrk="0" hangingPunct="1">
                        <a:lnSpc>
                          <a:spcPct val="100000"/>
                        </a:lnSpc>
                        <a:spcBef>
                          <a:spcPts val="0"/>
                        </a:spcBef>
                        <a:spcAft>
                          <a:spcPts val="0"/>
                        </a:spcAft>
                        <a:buClrTx/>
                        <a:buSzTx/>
                        <a:buFontTx/>
                        <a:buNone/>
                        <a:tabLst>
                          <a:tab pos="84138" algn="l"/>
                        </a:tabLst>
                        <a:defRPr/>
                      </a:pPr>
                      <a:r>
                        <a:rPr kumimoji="0" lang="es-ES" sz="1050" b="1" i="0" u="none" strike="noStrike" kern="1200" cap="none" spc="0" normalizeH="0" baseline="0" noProof="0" dirty="0">
                          <a:ln>
                            <a:noFill/>
                          </a:ln>
                          <a:solidFill>
                            <a:prstClr val="black"/>
                          </a:solidFill>
                          <a:effectLst/>
                          <a:uLnTx/>
                          <a:uFillTx/>
                          <a:latin typeface="Montserrat Light"/>
                          <a:ea typeface="+mn-ea"/>
                          <a:cs typeface="+mn-cs"/>
                        </a:rPr>
                        <a:t>              Transformación Digital]</a:t>
                      </a:r>
                      <a:endParaRPr lang="es-ES" sz="1200" b="1" dirty="0">
                        <a:latin typeface="Montserrat Ligh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DO" sz="1000" kern="1200" dirty="0">
                          <a:solidFill>
                            <a:schemeClr val="tx1"/>
                          </a:solidFill>
                          <a:latin typeface="Montserrat Light"/>
                          <a:ea typeface="+mn-ea"/>
                          <a:cs typeface="+mn-cs"/>
                        </a:rPr>
                        <a:t>Diseño e implementación de herramientas con el uso de la Inteligencia Artificial para eficientizar las operaciones dentro de los tribunales, agregando agilidad al proceso y reduciendo los tiempos de entrega a usuarios(as)</a:t>
                      </a:r>
                    </a:p>
                    <a:p>
                      <a:pPr algn="just"/>
                      <a:endParaRPr lang="es-ES" sz="1000" kern="1200" dirty="0">
                        <a:solidFill>
                          <a:schemeClr val="tx1"/>
                        </a:solidFill>
                        <a:latin typeface="Montserrat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latin typeface="Montserrat Light"/>
                        </a:rPr>
                        <a:t>Dirección de Tecnología</a:t>
                      </a:r>
                      <a:endParaRPr lang="es-ES" sz="12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RD2,000,000.00</a:t>
                      </a:r>
                      <a:endPar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endParaRPr>
                    </a:p>
                    <a:p>
                      <a:pPr algn="r"/>
                      <a:endPar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endParaRPr>
                    </a:p>
                  </a:txBody>
                  <a:tcPr/>
                </a:tc>
                <a:extLst>
                  <a:ext uri="{0D108BD9-81ED-4DB2-BD59-A6C34878D82A}">
                    <a16:rowId xmlns:a16="http://schemas.microsoft.com/office/drawing/2014/main" val="676795050"/>
                  </a:ext>
                </a:extLst>
              </a:tr>
              <a:tr h="289359">
                <a:tc>
                  <a:txBody>
                    <a:bodyPr/>
                    <a:lstStyle/>
                    <a:p>
                      <a:pPr algn="ctr"/>
                      <a:r>
                        <a:rPr lang="es-DO" sz="1200" dirty="0">
                          <a:solidFill>
                            <a:schemeClr val="tx1"/>
                          </a:solidFill>
                          <a:latin typeface="Montserrat Light"/>
                        </a:rPr>
                        <a:t>8</a:t>
                      </a:r>
                    </a:p>
                  </a:txBody>
                  <a:tcPr/>
                </a:tc>
                <a:tc>
                  <a:txBody>
                    <a:bodyPr/>
                    <a:lstStyle/>
                    <a:p>
                      <a:pPr rtl="0" fontAlgn="base"/>
                      <a:r>
                        <a:rPr lang="es-DO" sz="1200" kern="1200" dirty="0">
                          <a:solidFill>
                            <a:schemeClr val="tx1"/>
                          </a:solidFill>
                          <a:latin typeface="Montserrat Light"/>
                          <a:ea typeface="+mn-ea"/>
                          <a:cs typeface="+mn-cs"/>
                        </a:rPr>
                        <a:t>Sistema de Evaluación del Desempeño* </a:t>
                      </a:r>
                    </a:p>
                  </a:txBody>
                  <a:tcPr marL="52578" marR="52578" marT="26289" marB="26289"/>
                </a:tc>
                <a:tc>
                  <a:txBody>
                    <a:bodyPr/>
                    <a:lstStyle/>
                    <a:p>
                      <a:pPr lvl="0" algn="just">
                        <a:lnSpc>
                          <a:spcPct val="100000"/>
                        </a:lnSpc>
                        <a:spcBef>
                          <a:spcPts val="0"/>
                        </a:spcBef>
                        <a:spcAft>
                          <a:spcPts val="0"/>
                        </a:spcAft>
                        <a:buNone/>
                      </a:pPr>
                      <a:r>
                        <a:rPr lang="es-ES" sz="1000" kern="1200" dirty="0">
                          <a:solidFill>
                            <a:schemeClr val="tx1"/>
                          </a:solidFill>
                          <a:latin typeface="Montserrat Light"/>
                          <a:ea typeface="+mn-ea"/>
                          <a:cs typeface="+mn-cs"/>
                        </a:rPr>
                        <a:t>Diseño e implementación de los mecanismos y herramientas de control necesarios para la evaluación del rendimiento de los jueces(as) y servidores (as) judiciales. Se realizará la definición de indicadores de gestión individuales, así como el modelo de establecimiento de metas, que permita observar el cumplimiento de los productos y proyectos definidos tanto en el Plan Estratégico Institucional como en el Plan Operativo Anual, además de medir las competencias de los jueces(zas) y servidores (as) administrativos. Se contará también con un sistema de consecuencias aplicado en función de las calificaciones obtenidas. </a:t>
                      </a:r>
                    </a:p>
                  </a:txBody>
                  <a:tcPr marL="52578" marR="52578" marT="26289" marB="26289"/>
                </a:tc>
                <a:tc>
                  <a:txBody>
                    <a:bodyPr/>
                    <a:lstStyle/>
                    <a:p>
                      <a:pPr algn="ctr" rtl="0" fontAlgn="base"/>
                      <a:r>
                        <a:rPr lang="es-ES" sz="1200" kern="1200" dirty="0">
                          <a:solidFill>
                            <a:schemeClr val="tx1"/>
                          </a:solidFill>
                          <a:latin typeface="Montserrat Light"/>
                          <a:ea typeface="+mn-ea"/>
                          <a:cs typeface="+mn-cs"/>
                        </a:rPr>
                        <a:t>Dirección de Gestión Humana</a:t>
                      </a:r>
                    </a:p>
                  </a:txBody>
                  <a:tcPr marL="52578" marR="52578" marT="26289" marB="26289"/>
                </a:tc>
                <a:tc>
                  <a:txBody>
                    <a:bodyPr/>
                    <a:lstStyle/>
                    <a:p>
                      <a:pPr marL="0" marR="0" lvl="0" indent="0" algn="r" rtl="0" eaLnBrk="1" fontAlgn="base" latinLnBrk="0" hangingPunct="1">
                        <a:lnSpc>
                          <a:spcPct val="100000"/>
                        </a:lnSpc>
                        <a:spcBef>
                          <a:spcPts val="0"/>
                        </a:spcBef>
                        <a:spcAft>
                          <a:spcPts val="0"/>
                        </a:spcAft>
                        <a:buClrTx/>
                        <a:buSzTx/>
                        <a:buFontTx/>
                        <a:buNone/>
                      </a:pPr>
                      <a:r>
                        <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a:t>
                      </a:r>
                    </a:p>
                  </a:txBody>
                  <a:tcPr marL="52578" marR="52578" marT="26289" marB="26289"/>
                </a:tc>
                <a:extLst>
                  <a:ext uri="{0D108BD9-81ED-4DB2-BD59-A6C34878D82A}">
                    <a16:rowId xmlns:a16="http://schemas.microsoft.com/office/drawing/2014/main" val="2934188416"/>
                  </a:ext>
                </a:extLst>
              </a:tr>
            </a:tbl>
          </a:graphicData>
        </a:graphic>
      </p:graphicFrame>
      <p:sp>
        <p:nvSpPr>
          <p:cNvPr id="14" name="CuadroTexto 13">
            <a:extLst>
              <a:ext uri="{FF2B5EF4-FFF2-40B4-BE49-F238E27FC236}">
                <a16:creationId xmlns:a16="http://schemas.microsoft.com/office/drawing/2014/main" id="{B2320662-95BA-4FD3-4689-C6CE78B3F66F}"/>
              </a:ext>
            </a:extLst>
          </p:cNvPr>
          <p:cNvSpPr txBox="1"/>
          <p:nvPr/>
        </p:nvSpPr>
        <p:spPr>
          <a:xfrm>
            <a:off x="6065520" y="6550223"/>
            <a:ext cx="6126480" cy="307777"/>
          </a:xfrm>
          <a:prstGeom prst="rect">
            <a:avLst/>
          </a:prstGeom>
          <a:noFill/>
        </p:spPr>
        <p:txBody>
          <a:bodyPr wrap="square">
            <a:spAutoFit/>
          </a:bodyPr>
          <a:lstStyle/>
          <a:p>
            <a:pPr algn="r"/>
            <a:r>
              <a:rPr lang="es-DO" sz="1400" i="1" dirty="0">
                <a:solidFill>
                  <a:srgbClr val="204CC5"/>
                </a:solidFill>
              </a:rPr>
              <a:t>*Proyecto de arrastre de años anteriores</a:t>
            </a:r>
          </a:p>
        </p:txBody>
      </p:sp>
      <p:pic>
        <p:nvPicPr>
          <p:cNvPr id="2" name="Picture 6">
            <a:extLst>
              <a:ext uri="{FF2B5EF4-FFF2-40B4-BE49-F238E27FC236}">
                <a16:creationId xmlns:a16="http://schemas.microsoft.com/office/drawing/2014/main" id="{88565FFB-064C-5A5E-289C-753CE7B303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
        <p:nvSpPr>
          <p:cNvPr id="3" name="CuadroTexto 2">
            <a:extLst>
              <a:ext uri="{FF2B5EF4-FFF2-40B4-BE49-F238E27FC236}">
                <a16:creationId xmlns:a16="http://schemas.microsoft.com/office/drawing/2014/main" id="{2C972B14-A890-3DC7-07C1-2658F579FA33}"/>
              </a:ext>
            </a:extLst>
          </p:cNvPr>
          <p:cNvSpPr txBox="1"/>
          <p:nvPr/>
        </p:nvSpPr>
        <p:spPr>
          <a:xfrm>
            <a:off x="1931914" y="219695"/>
            <a:ext cx="3194319" cy="523220"/>
          </a:xfrm>
          <a:prstGeom prst="rect">
            <a:avLst/>
          </a:prstGeom>
          <a:noFill/>
        </p:spPr>
        <p:txBody>
          <a:bodyPr wrap="square" rtlCol="0">
            <a:spAutoFit/>
          </a:bodyPr>
          <a:lstStyle/>
          <a:p>
            <a:r>
              <a:rPr lang="es-ES" sz="2400" b="1" dirty="0">
                <a:solidFill>
                  <a:schemeClr val="tx1">
                    <a:lumMod val="75000"/>
                    <a:lumOff val="25000"/>
                  </a:schemeClr>
                </a:solidFill>
                <a:latin typeface="Montserrat" panose="00000500000000000000" pitchFamily="2" charset="0"/>
                <a:ea typeface="HGSMinchoE" panose="020B0400000000000000" pitchFamily="18" charset="-128"/>
              </a:rPr>
              <a:t>JUSTICIA </a:t>
            </a:r>
            <a:r>
              <a:rPr lang="es-ES" sz="2800" b="1" dirty="0">
                <a:solidFill>
                  <a:schemeClr val="tx1">
                    <a:lumMod val="75000"/>
                    <a:lumOff val="25000"/>
                  </a:schemeClr>
                </a:solidFill>
                <a:latin typeface="Montserrat" panose="00000500000000000000" pitchFamily="2" charset="0"/>
                <a:ea typeface="HGSMinchoE" panose="020B0400000000000000" pitchFamily="18" charset="-128"/>
              </a:rPr>
              <a:t>Á</a:t>
            </a:r>
            <a:r>
              <a:rPr lang="es-ES" sz="2400" b="1" dirty="0">
                <a:solidFill>
                  <a:schemeClr val="tx1">
                    <a:lumMod val="75000"/>
                    <a:lumOff val="25000"/>
                  </a:schemeClr>
                </a:solidFill>
                <a:latin typeface="Montserrat" panose="00000500000000000000" pitchFamily="2" charset="0"/>
                <a:ea typeface="HGSMinchoE" panose="020B0400000000000000" pitchFamily="18" charset="-128"/>
              </a:rPr>
              <a:t>GIL</a:t>
            </a:r>
            <a:endParaRPr lang="es-DO" sz="2400" b="1" dirty="0">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8" name="Picture 2">
            <a:extLst>
              <a:ext uri="{FF2B5EF4-FFF2-40B4-BE49-F238E27FC236}">
                <a16:creationId xmlns:a16="http://schemas.microsoft.com/office/drawing/2014/main" id="{238537AA-2E66-5622-3E7E-058B2912DC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89" t="7052" r="3283" b="4280"/>
          <a:stretch/>
        </p:blipFill>
        <p:spPr bwMode="auto">
          <a:xfrm>
            <a:off x="1062069" y="172070"/>
            <a:ext cx="791222" cy="777017"/>
          </a:xfrm>
          <a:prstGeom prst="round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7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11">
            <a:extLst>
              <a:ext uri="{FF2B5EF4-FFF2-40B4-BE49-F238E27FC236}">
                <a16:creationId xmlns:a16="http://schemas.microsoft.com/office/drawing/2014/main" id="{0FC5E4B3-560D-DA1B-B035-25AB865E608A}"/>
              </a:ext>
            </a:extLst>
          </p:cNvPr>
          <p:cNvGraphicFramePr>
            <a:graphicFrameLocks noGrp="1"/>
          </p:cNvGraphicFramePr>
          <p:nvPr>
            <p:extLst>
              <p:ext uri="{D42A27DB-BD31-4B8C-83A1-F6EECF244321}">
                <p14:modId xmlns:p14="http://schemas.microsoft.com/office/powerpoint/2010/main" val="4220807393"/>
              </p:ext>
            </p:extLst>
          </p:nvPr>
        </p:nvGraphicFramePr>
        <p:xfrm>
          <a:off x="46218" y="1201811"/>
          <a:ext cx="12062882" cy="4815840"/>
        </p:xfrm>
        <a:graphic>
          <a:graphicData uri="http://schemas.openxmlformats.org/drawingml/2006/table">
            <a:tbl>
              <a:tblPr firstRow="1" bandRow="1">
                <a:tableStyleId>{C083E6E3-FA7D-4D7B-A595-EF9225AFEA82}</a:tableStyleId>
              </a:tblPr>
              <a:tblGrid>
                <a:gridCol w="908490">
                  <a:extLst>
                    <a:ext uri="{9D8B030D-6E8A-4147-A177-3AD203B41FA5}">
                      <a16:colId xmlns:a16="http://schemas.microsoft.com/office/drawing/2014/main" val="1217970303"/>
                    </a:ext>
                  </a:extLst>
                </a:gridCol>
                <a:gridCol w="3069372">
                  <a:extLst>
                    <a:ext uri="{9D8B030D-6E8A-4147-A177-3AD203B41FA5}">
                      <a16:colId xmlns:a16="http://schemas.microsoft.com/office/drawing/2014/main" val="135175703"/>
                    </a:ext>
                  </a:extLst>
                </a:gridCol>
                <a:gridCol w="3755172">
                  <a:extLst>
                    <a:ext uri="{9D8B030D-6E8A-4147-A177-3AD203B41FA5}">
                      <a16:colId xmlns:a16="http://schemas.microsoft.com/office/drawing/2014/main" val="139977397"/>
                    </a:ext>
                  </a:extLst>
                </a:gridCol>
                <a:gridCol w="2061322">
                  <a:extLst>
                    <a:ext uri="{9D8B030D-6E8A-4147-A177-3AD203B41FA5}">
                      <a16:colId xmlns:a16="http://schemas.microsoft.com/office/drawing/2014/main" val="3870715526"/>
                    </a:ext>
                  </a:extLst>
                </a:gridCol>
                <a:gridCol w="2268526">
                  <a:extLst>
                    <a:ext uri="{9D8B030D-6E8A-4147-A177-3AD203B41FA5}">
                      <a16:colId xmlns:a16="http://schemas.microsoft.com/office/drawing/2014/main" val="3409549968"/>
                    </a:ext>
                  </a:extLst>
                </a:gridCol>
              </a:tblGrid>
              <a:tr h="276589">
                <a:tc>
                  <a:txBody>
                    <a:bodyPr/>
                    <a:lstStyle/>
                    <a:p>
                      <a:pPr algn="ctr"/>
                      <a:r>
                        <a:rPr lang="es-DO" dirty="0">
                          <a:solidFill>
                            <a:schemeClr val="bg1"/>
                          </a:solidFill>
                          <a:latin typeface="Montserrat Light"/>
                        </a:rPr>
                        <a:t>No.</a:t>
                      </a:r>
                    </a:p>
                  </a:txBody>
                  <a:tcPr>
                    <a:solidFill>
                      <a:srgbClr val="F03241"/>
                    </a:solidFill>
                  </a:tcPr>
                </a:tc>
                <a:tc>
                  <a:txBody>
                    <a:bodyPr/>
                    <a:lstStyle/>
                    <a:p>
                      <a:pPr algn="ctr"/>
                      <a:r>
                        <a:rPr lang="es-DO" dirty="0">
                          <a:solidFill>
                            <a:schemeClr val="bg1"/>
                          </a:solidFill>
                          <a:latin typeface="Montserrat Light"/>
                        </a:rPr>
                        <a:t>Nombre </a:t>
                      </a:r>
                      <a:endParaRPr lang="es-DO" dirty="0">
                        <a:solidFill>
                          <a:schemeClr val="bg1"/>
                        </a:solidFill>
                        <a:latin typeface="Montserrat Light" panose="00000400000000000000" pitchFamily="2" charset="0"/>
                      </a:endParaRPr>
                    </a:p>
                  </a:txBody>
                  <a:tcPr>
                    <a:solidFill>
                      <a:srgbClr val="F03241"/>
                    </a:solidFill>
                  </a:tcPr>
                </a:tc>
                <a:tc>
                  <a:txBody>
                    <a:bodyPr/>
                    <a:lstStyle/>
                    <a:p>
                      <a:pPr algn="ctr"/>
                      <a:r>
                        <a:rPr lang="es-DO" dirty="0">
                          <a:solidFill>
                            <a:schemeClr val="bg1"/>
                          </a:solidFill>
                          <a:latin typeface="Montserrat Light"/>
                        </a:rPr>
                        <a:t>Descripción</a:t>
                      </a:r>
                    </a:p>
                  </a:txBody>
                  <a:tcPr>
                    <a:solidFill>
                      <a:srgbClr val="F03241"/>
                    </a:solidFill>
                  </a:tcPr>
                </a:tc>
                <a:tc>
                  <a:txBody>
                    <a:bodyPr/>
                    <a:lstStyle/>
                    <a:p>
                      <a:pPr algn="ctr"/>
                      <a:r>
                        <a:rPr lang="es-DO" dirty="0">
                          <a:solidFill>
                            <a:schemeClr val="bg1"/>
                          </a:solidFill>
                          <a:latin typeface="Montserrat Light"/>
                        </a:rPr>
                        <a:t>Responsable</a:t>
                      </a:r>
                    </a:p>
                  </a:txBody>
                  <a:tcPr>
                    <a:solidFill>
                      <a:srgbClr val="F03241"/>
                    </a:solidFill>
                  </a:tcPr>
                </a:tc>
                <a:tc>
                  <a:txBody>
                    <a:bodyPr/>
                    <a:lstStyle/>
                    <a:p>
                      <a:pPr algn="ctr"/>
                      <a:r>
                        <a:rPr lang="es-DO" dirty="0">
                          <a:solidFill>
                            <a:schemeClr val="bg1"/>
                          </a:solidFill>
                          <a:latin typeface="Montserrat Light"/>
                        </a:rPr>
                        <a:t>Presupuesto</a:t>
                      </a:r>
                    </a:p>
                  </a:txBody>
                  <a:tcPr>
                    <a:solidFill>
                      <a:srgbClr val="F03241"/>
                    </a:solidFill>
                  </a:tcPr>
                </a:tc>
                <a:extLst>
                  <a:ext uri="{0D108BD9-81ED-4DB2-BD59-A6C34878D82A}">
                    <a16:rowId xmlns:a16="http://schemas.microsoft.com/office/drawing/2014/main" val="3925969102"/>
                  </a:ext>
                </a:extLst>
              </a:tr>
              <a:tr h="873978">
                <a:tc>
                  <a:txBody>
                    <a:bodyPr/>
                    <a:lstStyle/>
                    <a:p>
                      <a:pPr algn="ctr"/>
                      <a:r>
                        <a:rPr lang="es-DO" sz="1200" dirty="0">
                          <a:solidFill>
                            <a:schemeClr val="tx1"/>
                          </a:solidFill>
                          <a:latin typeface="Montserrat Light"/>
                        </a:rPr>
                        <a:t>9</a:t>
                      </a:r>
                    </a:p>
                  </a:txBody>
                  <a:tcPr/>
                </a:tc>
                <a:tc>
                  <a:txBody>
                    <a:bodyPr/>
                    <a:lstStyle/>
                    <a:p>
                      <a:pPr marL="0" lvl="0" algn="l" defTabSz="914400" rtl="0" eaLnBrk="1" latinLnBrk="0" hangingPunct="1">
                        <a:buNone/>
                      </a:pPr>
                      <a:r>
                        <a:rPr lang="es-DO" sz="1200" kern="1200" dirty="0">
                          <a:solidFill>
                            <a:schemeClr val="tx1"/>
                          </a:solidFill>
                          <a:latin typeface="Montserrat Light"/>
                          <a:ea typeface="+mn-ea"/>
                          <a:cs typeface="+mn-cs"/>
                        </a:rPr>
                        <a:t>Sistema de gestión de recursos institucionales (ERP).*</a:t>
                      </a:r>
                      <a:endParaRPr lang="es-ES" sz="1200" kern="1200" dirty="0">
                        <a:solidFill>
                          <a:schemeClr val="tx1"/>
                        </a:solidFill>
                        <a:latin typeface="Montserrat Light"/>
                        <a:ea typeface="+mn-ea"/>
                        <a:cs typeface="+mn-cs"/>
                      </a:endParaRPr>
                    </a:p>
                  </a:txBody>
                  <a:tcPr/>
                </a:tc>
                <a:tc>
                  <a:txBody>
                    <a:bodyPr/>
                    <a:lstStyle/>
                    <a:p>
                      <a:pPr lvl="0" algn="just">
                        <a:buNone/>
                      </a:pPr>
                      <a:r>
                        <a:rPr lang="es-DO" sz="1000" kern="1200" dirty="0">
                          <a:solidFill>
                            <a:schemeClr val="tx1"/>
                          </a:solidFill>
                          <a:latin typeface="Montserrat Light"/>
                          <a:ea typeface="+mn-ea"/>
                          <a:cs typeface="+mn-cs"/>
                        </a:rPr>
                        <a:t>Puesta en funcionamiento de un sistema gestión de recursos institucional que integre los procesos de asignación de recursos desde su planificación hasta su destino final, facilitando la comunicación interna de datos compartidos en el Consejo del Poder Judicial, la Escuela Nacional de la Judicatura y el Registro Inmobiliario.</a:t>
                      </a:r>
                    </a:p>
                    <a:p>
                      <a:pPr lvl="0" algn="just">
                        <a:lnSpc>
                          <a:spcPct val="100000"/>
                        </a:lnSpc>
                        <a:spcBef>
                          <a:spcPts val="0"/>
                        </a:spcBef>
                        <a:spcAft>
                          <a:spcPts val="0"/>
                        </a:spcAft>
                        <a:buNone/>
                      </a:pPr>
                      <a:r>
                        <a:rPr lang="es-DO" sz="1000" kern="1200" noProof="0" dirty="0">
                          <a:solidFill>
                            <a:schemeClr val="tx1"/>
                          </a:solidFill>
                          <a:latin typeface="Montserrat Light"/>
                          <a:ea typeface="+mn-ea"/>
                          <a:cs typeface="+mn-cs"/>
                        </a:rPr>
                        <a:t>Incluye la implementación de los siguientes módulos:</a:t>
                      </a:r>
                      <a:endParaRPr lang="es-DO" sz="1000" kern="1200" dirty="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dirty="0">
                          <a:solidFill>
                            <a:schemeClr val="tx1"/>
                          </a:solidFill>
                          <a:latin typeface="Montserrat Light"/>
                          <a:ea typeface="+mn-ea"/>
                          <a:cs typeface="+mn-cs"/>
                        </a:rPr>
                        <a:t>- Gestión Humana y Nómina.</a:t>
                      </a:r>
                      <a:endParaRPr lang="es-DO" sz="1000" kern="1200" dirty="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dirty="0">
                          <a:solidFill>
                            <a:schemeClr val="tx1"/>
                          </a:solidFill>
                          <a:latin typeface="Montserrat Light"/>
                          <a:ea typeface="+mn-ea"/>
                          <a:cs typeface="+mn-cs"/>
                        </a:rPr>
                        <a:t>- Finanzas, Activos Fijos y Presupuesto.</a:t>
                      </a:r>
                      <a:endParaRPr lang="es-DO" sz="1000" kern="1200" dirty="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dirty="0">
                          <a:solidFill>
                            <a:schemeClr val="tx1"/>
                          </a:solidFill>
                          <a:latin typeface="Montserrat Light"/>
                          <a:ea typeface="+mn-ea"/>
                          <a:cs typeface="+mn-cs"/>
                        </a:rPr>
                        <a:t>- Auditoría, Compras, Inventarios y Mantenimiento.</a:t>
                      </a:r>
                      <a:endParaRPr lang="es-DO" sz="1000" kern="1200" dirty="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dirty="0">
                          <a:solidFill>
                            <a:schemeClr val="tx1"/>
                          </a:solidFill>
                          <a:latin typeface="Montserrat Light"/>
                          <a:ea typeface="+mn-ea"/>
                          <a:cs typeface="+mn-cs"/>
                        </a:rPr>
                        <a:t>- Planificación.</a:t>
                      </a:r>
                      <a:endParaRPr lang="es-DO" sz="1000" kern="1200" dirty="0">
                        <a:solidFill>
                          <a:schemeClr val="tx1"/>
                        </a:solidFill>
                        <a:latin typeface="Montserrat Light"/>
                        <a:ea typeface="+mn-ea"/>
                        <a:cs typeface="+mn-cs"/>
                      </a:endParaRPr>
                    </a:p>
                    <a:p>
                      <a:pPr lvl="0" algn="just">
                        <a:buNone/>
                      </a:pPr>
                      <a:r>
                        <a:rPr lang="es-DO" sz="1000" kern="1200" dirty="0">
                          <a:solidFill>
                            <a:schemeClr val="tx1"/>
                          </a:solidFill>
                          <a:latin typeface="Montserrat Light"/>
                          <a:ea typeface="+mn-ea"/>
                          <a:cs typeface="+mn-cs"/>
                        </a:rPr>
                        <a:t>Implica la adecuación de los procesos administrativos de gestión de los recursos del Poder Judicial a dicha solución tecnológica. </a:t>
                      </a:r>
                    </a:p>
                  </a:txBody>
                  <a:tcPr/>
                </a:tc>
                <a:tc>
                  <a:txBody>
                    <a:bodyPr/>
                    <a:lstStyle/>
                    <a:p>
                      <a:pPr lvl="0" algn="ctr">
                        <a:buNone/>
                      </a:pPr>
                      <a:r>
                        <a:rPr lang="es-DO" sz="1200" dirty="0">
                          <a:latin typeface="Montserrat Light"/>
                        </a:rPr>
                        <a:t>Dirección Financiera </a:t>
                      </a:r>
                      <a:endParaRPr lang="es-ES" dirty="0"/>
                    </a:p>
                  </a:txBody>
                  <a:tcPr/>
                </a:tc>
                <a:tc>
                  <a:txBody>
                    <a:bodyPr/>
                    <a:lstStyle/>
                    <a:p>
                      <a:pPr lvl="0" algn="r">
                        <a:buNone/>
                      </a:pPr>
                      <a:r>
                        <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a:t>
                      </a:r>
                      <a:endParaRPr lang="es-DO" sz="1200" dirty="0">
                        <a:solidFill>
                          <a:schemeClr val="tx1"/>
                        </a:solidFill>
                        <a:latin typeface="Montserrat Light"/>
                      </a:endParaRPr>
                    </a:p>
                  </a:txBody>
                  <a:tcPr/>
                </a:tc>
                <a:extLst>
                  <a:ext uri="{0D108BD9-81ED-4DB2-BD59-A6C34878D82A}">
                    <a16:rowId xmlns:a16="http://schemas.microsoft.com/office/drawing/2014/main" val="3725626573"/>
                  </a:ext>
                </a:extLst>
              </a:tr>
              <a:tr h="873978">
                <a:tc>
                  <a:txBody>
                    <a:bodyPr/>
                    <a:lstStyle/>
                    <a:p>
                      <a:pPr algn="ctr"/>
                      <a:r>
                        <a:rPr lang="es-ES" sz="1200" dirty="0">
                          <a:solidFill>
                            <a:schemeClr val="tx1"/>
                          </a:solidFill>
                          <a:latin typeface="Montserrat Light"/>
                        </a:rPr>
                        <a:t>10</a:t>
                      </a:r>
                      <a:endParaRPr lang="es-DO" sz="1200" dirty="0">
                        <a:solidFill>
                          <a:schemeClr val="tx1"/>
                        </a:solidFill>
                        <a:latin typeface="Montserrat Light"/>
                      </a:endParaRPr>
                    </a:p>
                  </a:txBody>
                  <a:tcPr/>
                </a:tc>
                <a:tc>
                  <a:txBody>
                    <a:bodyPr/>
                    <a:lstStyle/>
                    <a:p>
                      <a:pPr marL="0" lvl="0" algn="l" defTabSz="914400" rtl="0" eaLnBrk="1" latinLnBrk="0" hangingPunct="1">
                        <a:buNone/>
                      </a:pPr>
                      <a:r>
                        <a:rPr lang="es-ES" sz="1200" kern="1200" dirty="0">
                          <a:solidFill>
                            <a:schemeClr val="tx1"/>
                          </a:solidFill>
                          <a:latin typeface="Montserrat Light"/>
                          <a:ea typeface="+mn-ea"/>
                          <a:cs typeface="+mn-cs"/>
                        </a:rPr>
                        <a:t>Optimización del Sistema de Gestión de Casos</a:t>
                      </a:r>
                    </a:p>
                    <a:p>
                      <a:pPr marL="0" marR="0" lvl="0" indent="0" algn="l" defTabSz="914400" rtl="0" eaLnBrk="1" fontAlgn="auto" latinLnBrk="0" hangingPunct="1">
                        <a:lnSpc>
                          <a:spcPct val="100000"/>
                        </a:lnSpc>
                        <a:spcBef>
                          <a:spcPts val="0"/>
                        </a:spcBef>
                        <a:spcAft>
                          <a:spcPts val="0"/>
                        </a:spcAft>
                        <a:buClrTx/>
                        <a:buSzTx/>
                        <a:buFontTx/>
                        <a:buNone/>
                        <a:tabLst>
                          <a:tab pos="84138" algn="l"/>
                        </a:tabLst>
                        <a:defRPr/>
                      </a:pPr>
                      <a:r>
                        <a:rPr kumimoji="0" lang="es-ES" sz="1050" b="1" i="0" u="none" strike="noStrike" kern="1200" cap="none" spc="0" normalizeH="0" baseline="0" noProof="0" dirty="0">
                          <a:ln>
                            <a:noFill/>
                          </a:ln>
                          <a:solidFill>
                            <a:prstClr val="black"/>
                          </a:solidFill>
                          <a:effectLst/>
                          <a:uLnTx/>
                          <a:uFillTx/>
                          <a:latin typeface="Montserrat Light"/>
                          <a:ea typeface="+mn-ea"/>
                          <a:cs typeface="+mn-cs"/>
                        </a:rPr>
                        <a:t>           [Proyecto del Programa de </a:t>
                      </a:r>
                    </a:p>
                    <a:p>
                      <a:pPr marL="0" marR="0" lvl="0" indent="0" algn="l" defTabSz="914400" rtl="0" eaLnBrk="1" fontAlgn="auto" latinLnBrk="0" hangingPunct="1">
                        <a:lnSpc>
                          <a:spcPct val="100000"/>
                        </a:lnSpc>
                        <a:spcBef>
                          <a:spcPts val="0"/>
                        </a:spcBef>
                        <a:spcAft>
                          <a:spcPts val="0"/>
                        </a:spcAft>
                        <a:buClrTx/>
                        <a:buSzTx/>
                        <a:buFontTx/>
                        <a:buNone/>
                        <a:tabLst>
                          <a:tab pos="84138" algn="l"/>
                        </a:tabLst>
                        <a:defRPr/>
                      </a:pPr>
                      <a:r>
                        <a:rPr kumimoji="0" lang="es-ES" sz="1050" b="1" i="0" u="none" strike="noStrike" kern="1200" cap="none" spc="0" normalizeH="0" baseline="0" noProof="0" dirty="0">
                          <a:ln>
                            <a:noFill/>
                          </a:ln>
                          <a:solidFill>
                            <a:prstClr val="black"/>
                          </a:solidFill>
                          <a:effectLst/>
                          <a:uLnTx/>
                          <a:uFillTx/>
                          <a:latin typeface="Montserrat Light"/>
                          <a:ea typeface="+mn-ea"/>
                          <a:cs typeface="+mn-cs"/>
                        </a:rPr>
                        <a:t>              Transformación Digital]</a:t>
                      </a:r>
                      <a:endParaRPr lang="es-ES" sz="1200" b="1" kern="1200" dirty="0">
                        <a:solidFill>
                          <a:schemeClr val="tx1"/>
                        </a:solidFill>
                        <a:latin typeface="Montserrat Light"/>
                        <a:ea typeface="+mn-ea"/>
                        <a:cs typeface="+mn-cs"/>
                      </a:endParaRPr>
                    </a:p>
                  </a:txBody>
                  <a:tcPr/>
                </a:tc>
                <a:tc>
                  <a:txBody>
                    <a:bodyPr/>
                    <a:lstStyle/>
                    <a:p>
                      <a:pPr lvl="0" algn="just">
                        <a:buNone/>
                      </a:pPr>
                      <a:r>
                        <a:rPr lang="es-ES" sz="1000" kern="1200" dirty="0">
                          <a:solidFill>
                            <a:schemeClr val="tx1"/>
                          </a:solidFill>
                          <a:latin typeface="Montserrat Light"/>
                          <a:ea typeface="+mn-ea"/>
                          <a:cs typeface="+mn-cs"/>
                        </a:rPr>
                        <a:t>Intervención estratégica del Sistema de Gestión de Casos para modernizar la operación judicial mediante automatización inteligente, enfoque centrado en el usuario y mayor interoperabilidad. Esta evolución incorpora nuevas capacidades funcionales, analíticas y documentales que fortalecen la eficiencia, la transparencia y la calidad del expediente digital. La iniciativa se apoya en dos hitos clave: </a:t>
                      </a:r>
                      <a:r>
                        <a:rPr lang="es-ES" sz="1000" b="1" kern="1200" dirty="0">
                          <a:solidFill>
                            <a:schemeClr val="tx1"/>
                          </a:solidFill>
                          <a:latin typeface="Montserrat Light"/>
                          <a:ea typeface="+mn-ea"/>
                          <a:cs typeface="+mn-cs"/>
                        </a:rPr>
                        <a:t>la implementación de APIs Públicos del Poder Judicial para la interoperabilidad institucional y la incorporación de optimizaciones basadas en Inteligencia Artificial</a:t>
                      </a:r>
                      <a:r>
                        <a:rPr lang="es-ES" sz="1000" kern="1200" dirty="0">
                          <a:solidFill>
                            <a:schemeClr val="tx1"/>
                          </a:solidFill>
                          <a:latin typeface="Montserrat Light"/>
                          <a:ea typeface="+mn-ea"/>
                          <a:cs typeface="+mn-cs"/>
                        </a:rPr>
                        <a:t> en procesos críticos del sistema, mejorando la gestión, la trazabilidad y la toma de decisiones judiciales.</a:t>
                      </a:r>
                      <a:endParaRPr lang="es-DO" sz="1000" kern="1200" dirty="0">
                        <a:solidFill>
                          <a:schemeClr val="tx1"/>
                        </a:solidFill>
                        <a:latin typeface="Montserrat Light"/>
                        <a:ea typeface="+mn-ea"/>
                        <a:cs typeface="+mn-cs"/>
                      </a:endParaRPr>
                    </a:p>
                  </a:txBody>
                  <a:tcPr/>
                </a:tc>
                <a:tc>
                  <a:txBody>
                    <a:bodyPr/>
                    <a:lstStyle/>
                    <a:p>
                      <a:pPr marL="0" lvl="0" algn="ctr" defTabSz="914400" rtl="0" eaLnBrk="1" latinLnBrk="0" hangingPunct="1">
                        <a:buNone/>
                      </a:pPr>
                      <a:r>
                        <a:rPr lang="es-ES" sz="1200" kern="1200" dirty="0">
                          <a:solidFill>
                            <a:schemeClr val="tx1"/>
                          </a:solidFill>
                          <a:latin typeface="Montserrat Light"/>
                          <a:ea typeface="+mn-ea"/>
                          <a:cs typeface="+mn-cs"/>
                        </a:rPr>
                        <a:t>Dirección de Tecnología</a:t>
                      </a:r>
                    </a:p>
                  </a:txBody>
                  <a:tcPr/>
                </a:tc>
                <a:tc>
                  <a:txBody>
                    <a:bodyPr/>
                    <a:lstStyle/>
                    <a:p>
                      <a:pPr lvl="0" algn="r">
                        <a:buNone/>
                      </a:pPr>
                      <a:r>
                        <a:rPr lang="es-ES" sz="1200" dirty="0">
                          <a:solidFill>
                            <a:schemeClr val="tx1"/>
                          </a:solidFill>
                          <a:latin typeface="Montserrat Light"/>
                        </a:rPr>
                        <a:t>RD$58,560,363.19</a:t>
                      </a:r>
                      <a:endParaRPr lang="es-DO" sz="1200" dirty="0">
                        <a:solidFill>
                          <a:schemeClr val="tx1"/>
                        </a:solidFill>
                        <a:latin typeface="Montserrat Light"/>
                      </a:endParaRPr>
                    </a:p>
                  </a:txBody>
                  <a:tcPr/>
                </a:tc>
                <a:extLst>
                  <a:ext uri="{0D108BD9-81ED-4DB2-BD59-A6C34878D82A}">
                    <a16:rowId xmlns:a16="http://schemas.microsoft.com/office/drawing/2014/main" val="1296891547"/>
                  </a:ext>
                </a:extLst>
              </a:tr>
            </a:tbl>
          </a:graphicData>
        </a:graphic>
      </p:graphicFrame>
      <p:sp>
        <p:nvSpPr>
          <p:cNvPr id="13" name="CuadroTexto 12">
            <a:extLst>
              <a:ext uri="{FF2B5EF4-FFF2-40B4-BE49-F238E27FC236}">
                <a16:creationId xmlns:a16="http://schemas.microsoft.com/office/drawing/2014/main" id="{210DFDD5-E36E-FFEE-5AE7-B54303157D75}"/>
              </a:ext>
            </a:extLst>
          </p:cNvPr>
          <p:cNvSpPr txBox="1"/>
          <p:nvPr/>
        </p:nvSpPr>
        <p:spPr>
          <a:xfrm>
            <a:off x="9011300" y="6550223"/>
            <a:ext cx="318070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2" name="Picture 6">
            <a:extLst>
              <a:ext uri="{FF2B5EF4-FFF2-40B4-BE49-F238E27FC236}">
                <a16:creationId xmlns:a16="http://schemas.microsoft.com/office/drawing/2014/main" id="{569A008C-9E0F-DB4A-D632-7698525629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
        <p:nvSpPr>
          <p:cNvPr id="5" name="CuadroTexto 4">
            <a:extLst>
              <a:ext uri="{FF2B5EF4-FFF2-40B4-BE49-F238E27FC236}">
                <a16:creationId xmlns:a16="http://schemas.microsoft.com/office/drawing/2014/main" id="{8CE2D93B-4E87-B7CF-DCEE-1EE27F10EA36}"/>
              </a:ext>
            </a:extLst>
          </p:cNvPr>
          <p:cNvSpPr txBox="1"/>
          <p:nvPr/>
        </p:nvSpPr>
        <p:spPr>
          <a:xfrm>
            <a:off x="1931914" y="219695"/>
            <a:ext cx="3194319" cy="523220"/>
          </a:xfrm>
          <a:prstGeom prst="rect">
            <a:avLst/>
          </a:prstGeom>
          <a:noFill/>
        </p:spPr>
        <p:txBody>
          <a:bodyPr wrap="square" rtlCol="0">
            <a:spAutoFit/>
          </a:bodyPr>
          <a:lstStyle/>
          <a:p>
            <a:r>
              <a:rPr lang="es-ES" sz="2400" b="1" dirty="0">
                <a:solidFill>
                  <a:schemeClr val="tx1">
                    <a:lumMod val="75000"/>
                    <a:lumOff val="25000"/>
                  </a:schemeClr>
                </a:solidFill>
                <a:latin typeface="Montserrat" panose="00000500000000000000" pitchFamily="2" charset="0"/>
                <a:ea typeface="HGSMinchoE" panose="020B0400000000000000" pitchFamily="18" charset="-128"/>
              </a:rPr>
              <a:t>JUSTICIA </a:t>
            </a:r>
            <a:r>
              <a:rPr lang="es-ES" sz="2800" b="1" dirty="0">
                <a:solidFill>
                  <a:schemeClr val="tx1">
                    <a:lumMod val="75000"/>
                    <a:lumOff val="25000"/>
                  </a:schemeClr>
                </a:solidFill>
                <a:latin typeface="Montserrat" panose="00000500000000000000" pitchFamily="2" charset="0"/>
                <a:ea typeface="HGSMinchoE" panose="020B0400000000000000" pitchFamily="18" charset="-128"/>
              </a:rPr>
              <a:t>Á</a:t>
            </a:r>
            <a:r>
              <a:rPr lang="es-ES" sz="2400" b="1" dirty="0">
                <a:solidFill>
                  <a:schemeClr val="tx1">
                    <a:lumMod val="75000"/>
                    <a:lumOff val="25000"/>
                  </a:schemeClr>
                </a:solidFill>
                <a:latin typeface="Montserrat" panose="00000500000000000000" pitchFamily="2" charset="0"/>
                <a:ea typeface="HGSMinchoE" panose="020B0400000000000000" pitchFamily="18" charset="-128"/>
              </a:rPr>
              <a:t>GIL</a:t>
            </a:r>
            <a:endParaRPr lang="es-DO" sz="2400" b="1" dirty="0">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8" name="Picture 2">
            <a:extLst>
              <a:ext uri="{FF2B5EF4-FFF2-40B4-BE49-F238E27FC236}">
                <a16:creationId xmlns:a16="http://schemas.microsoft.com/office/drawing/2014/main" id="{CAA918DC-9C79-2A16-9244-2BDEF1EC5C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89" t="7052" r="3283" b="4280"/>
          <a:stretch/>
        </p:blipFill>
        <p:spPr bwMode="auto">
          <a:xfrm>
            <a:off x="1062069" y="172070"/>
            <a:ext cx="791222" cy="777017"/>
          </a:xfrm>
          <a:prstGeom prst="round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93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EF8DF5-0E43-ABD2-EEB8-F76063DDB74E}"/>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F02BBF96-D47E-D38E-0800-7309C7F28578}"/>
              </a:ext>
            </a:extLst>
          </p:cNvPr>
          <p:cNvGraphicFramePr>
            <a:graphicFrameLocks noGrp="1"/>
          </p:cNvGraphicFramePr>
          <p:nvPr>
            <p:extLst>
              <p:ext uri="{D42A27DB-BD31-4B8C-83A1-F6EECF244321}">
                <p14:modId xmlns:p14="http://schemas.microsoft.com/office/powerpoint/2010/main" val="1221623632"/>
              </p:ext>
            </p:extLst>
          </p:nvPr>
        </p:nvGraphicFramePr>
        <p:xfrm>
          <a:off x="116917" y="1343051"/>
          <a:ext cx="11960783" cy="5217160"/>
        </p:xfrm>
        <a:graphic>
          <a:graphicData uri="http://schemas.openxmlformats.org/drawingml/2006/table">
            <a:tbl>
              <a:tblPr firstRow="1" bandRow="1">
                <a:tableStyleId>{C083E6E3-FA7D-4D7B-A595-EF9225AFEA82}</a:tableStyleId>
              </a:tblPr>
              <a:tblGrid>
                <a:gridCol w="945785">
                  <a:extLst>
                    <a:ext uri="{9D8B030D-6E8A-4147-A177-3AD203B41FA5}">
                      <a16:colId xmlns:a16="http://schemas.microsoft.com/office/drawing/2014/main" val="1217970303"/>
                    </a:ext>
                  </a:extLst>
                </a:gridCol>
                <a:gridCol w="3285602">
                  <a:extLst>
                    <a:ext uri="{9D8B030D-6E8A-4147-A177-3AD203B41FA5}">
                      <a16:colId xmlns:a16="http://schemas.microsoft.com/office/drawing/2014/main" val="135175703"/>
                    </a:ext>
                  </a:extLst>
                </a:gridCol>
                <a:gridCol w="3737799">
                  <a:extLst>
                    <a:ext uri="{9D8B030D-6E8A-4147-A177-3AD203B41FA5}">
                      <a16:colId xmlns:a16="http://schemas.microsoft.com/office/drawing/2014/main" val="139977397"/>
                    </a:ext>
                  </a:extLst>
                </a:gridCol>
                <a:gridCol w="2227242">
                  <a:extLst>
                    <a:ext uri="{9D8B030D-6E8A-4147-A177-3AD203B41FA5}">
                      <a16:colId xmlns:a16="http://schemas.microsoft.com/office/drawing/2014/main" val="3870715526"/>
                    </a:ext>
                  </a:extLst>
                </a:gridCol>
                <a:gridCol w="1764355">
                  <a:extLst>
                    <a:ext uri="{9D8B030D-6E8A-4147-A177-3AD203B41FA5}">
                      <a16:colId xmlns:a16="http://schemas.microsoft.com/office/drawing/2014/main" val="3409549968"/>
                    </a:ext>
                  </a:extLst>
                </a:gridCol>
              </a:tblGrid>
              <a:tr h="370840">
                <a:tc>
                  <a:txBody>
                    <a:bodyPr/>
                    <a:lstStyle/>
                    <a:p>
                      <a:pPr algn="ctr"/>
                      <a:r>
                        <a:rPr lang="es-DO" dirty="0">
                          <a:solidFill>
                            <a:schemeClr val="bg1"/>
                          </a:solidFill>
                          <a:latin typeface="Montserrat Light"/>
                        </a:rPr>
                        <a:t>No.</a:t>
                      </a:r>
                    </a:p>
                  </a:txBody>
                  <a:tcPr>
                    <a:solidFill>
                      <a:srgbClr val="204CC5"/>
                    </a:solidFill>
                  </a:tcPr>
                </a:tc>
                <a:tc>
                  <a:txBody>
                    <a:bodyPr/>
                    <a:lstStyle/>
                    <a:p>
                      <a:pPr algn="ctr"/>
                      <a:r>
                        <a:rPr lang="es-DO" dirty="0">
                          <a:solidFill>
                            <a:schemeClr val="bg1"/>
                          </a:solidFill>
                          <a:latin typeface="Montserrat Light"/>
                        </a:rPr>
                        <a:t>Nombre </a:t>
                      </a:r>
                      <a:endParaRPr lang="es-DO" dirty="0">
                        <a:solidFill>
                          <a:schemeClr val="bg1"/>
                        </a:solidFill>
                        <a:latin typeface="Montserrat Light" panose="00000400000000000000" pitchFamily="2" charset="0"/>
                      </a:endParaRPr>
                    </a:p>
                  </a:txBody>
                  <a:tcPr>
                    <a:solidFill>
                      <a:srgbClr val="204CC5"/>
                    </a:solidFill>
                  </a:tcPr>
                </a:tc>
                <a:tc>
                  <a:txBody>
                    <a:bodyPr/>
                    <a:lstStyle/>
                    <a:p>
                      <a:pPr algn="ctr"/>
                      <a:r>
                        <a:rPr lang="es-DO" dirty="0">
                          <a:solidFill>
                            <a:schemeClr val="bg1"/>
                          </a:solidFill>
                          <a:latin typeface="Montserrat Light"/>
                        </a:rPr>
                        <a:t>Descripción</a:t>
                      </a:r>
                    </a:p>
                  </a:txBody>
                  <a:tcPr>
                    <a:solidFill>
                      <a:srgbClr val="204CC5"/>
                    </a:solidFill>
                  </a:tcPr>
                </a:tc>
                <a:tc>
                  <a:txBody>
                    <a:bodyPr/>
                    <a:lstStyle/>
                    <a:p>
                      <a:pPr algn="ctr"/>
                      <a:r>
                        <a:rPr lang="es-DO" dirty="0">
                          <a:solidFill>
                            <a:schemeClr val="bg1"/>
                          </a:solidFill>
                          <a:latin typeface="Montserrat Light"/>
                        </a:rPr>
                        <a:t>Responsable</a:t>
                      </a:r>
                    </a:p>
                  </a:txBody>
                  <a:tcPr>
                    <a:solidFill>
                      <a:srgbClr val="204CC5"/>
                    </a:solidFill>
                  </a:tcPr>
                </a:tc>
                <a:tc>
                  <a:txBody>
                    <a:bodyPr/>
                    <a:lstStyle/>
                    <a:p>
                      <a:pPr algn="ctr"/>
                      <a:r>
                        <a:rPr lang="es-DO" dirty="0">
                          <a:solidFill>
                            <a:schemeClr val="bg1"/>
                          </a:solidFill>
                          <a:latin typeface="Montserrat Light"/>
                        </a:rPr>
                        <a:t>Presupuesto</a:t>
                      </a:r>
                    </a:p>
                  </a:txBody>
                  <a:tcPr>
                    <a:solidFill>
                      <a:srgbClr val="204CC5"/>
                    </a:solidFill>
                  </a:tcPr>
                </a:tc>
                <a:extLst>
                  <a:ext uri="{0D108BD9-81ED-4DB2-BD59-A6C34878D82A}">
                    <a16:rowId xmlns:a16="http://schemas.microsoft.com/office/drawing/2014/main" val="3925969102"/>
                  </a:ext>
                </a:extLst>
              </a:tr>
              <a:tr h="370839">
                <a:tc>
                  <a:txBody>
                    <a:bodyPr/>
                    <a:lstStyle/>
                    <a:p>
                      <a:pPr lvl="0" algn="ctr">
                        <a:buNone/>
                      </a:pPr>
                      <a:r>
                        <a:rPr lang="es-MX" sz="1200" dirty="0">
                          <a:solidFill>
                            <a:schemeClr val="tx1"/>
                          </a:solidFill>
                          <a:latin typeface="Montserrat Light"/>
                        </a:rPr>
                        <a:t>11</a:t>
                      </a:r>
                    </a:p>
                  </a:txBody>
                  <a:tcPr/>
                </a:tc>
                <a:tc>
                  <a:txBody>
                    <a:bodyPr/>
                    <a:lstStyle/>
                    <a:p>
                      <a:pPr lvl="0">
                        <a:buNone/>
                      </a:pPr>
                      <a:r>
                        <a:rPr lang="es-ES" sz="1200" dirty="0">
                          <a:solidFill>
                            <a:schemeClr val="tx1"/>
                          </a:solidFill>
                          <a:latin typeface="Montserrat Light"/>
                        </a:rPr>
                        <a:t>Fortalecimiento Integral de la Atención a Usuarios (as)</a:t>
                      </a:r>
                      <a:endParaRPr lang="es-ES" dirty="0">
                        <a:solidFill>
                          <a:schemeClr val="tx1"/>
                        </a:solidFill>
                      </a:endParaRPr>
                    </a:p>
                  </a:txBody>
                  <a:tcPr/>
                </a:tc>
                <a:tc>
                  <a:txBody>
                    <a:bodyPr/>
                    <a:lstStyle/>
                    <a:p>
                      <a:pPr lvl="0" algn="just" rtl="0">
                        <a:buNone/>
                      </a:pPr>
                      <a:r>
                        <a:rPr lang="es-DO" sz="1000" kern="1200" noProof="0" dirty="0">
                          <a:solidFill>
                            <a:schemeClr val="tx1"/>
                          </a:solidFill>
                          <a:latin typeface="Montserrat Light"/>
                          <a:ea typeface="+mn-ea"/>
                          <a:cs typeface="+mn-cs"/>
                        </a:rPr>
                        <a:t>Fortalecer la atención a los usuarios, optimizando los procesos, herramientas y servicios de interacción, con el fin de mejorar la experiencia, eficiencia y satisfacción de los ciudadanos.</a:t>
                      </a:r>
                      <a:r>
                        <a:rPr lang="es-419" sz="1000" kern="1200" noProof="0" dirty="0">
                          <a:solidFill>
                            <a:schemeClr val="tx1"/>
                          </a:solidFill>
                          <a:latin typeface="Montserrat Light"/>
                          <a:ea typeface="+mn-ea"/>
                          <a:cs typeface="+mn-cs"/>
                        </a:rPr>
                        <a:t> la modernización de los servicios, la digitalización de trámites, la ampliación de canales de contacto, la creación de capacidades internas la formación de los usuarios en el uso de Acceso Digital y la estandarización de procesos.</a:t>
                      </a:r>
                      <a:endParaRPr lang="es-DO" sz="1000" kern="1200" dirty="0">
                        <a:solidFill>
                          <a:schemeClr val="tx1"/>
                        </a:solidFill>
                        <a:latin typeface="Montserrat Light"/>
                        <a:ea typeface="+mn-ea"/>
                        <a:cs typeface="+mn-cs"/>
                      </a:endParaRPr>
                    </a:p>
                  </a:txBody>
                  <a:tcPr/>
                </a:tc>
                <a:tc>
                  <a:txBody>
                    <a:bodyPr/>
                    <a:lstStyle/>
                    <a:p>
                      <a:pPr algn="ctr"/>
                      <a:r>
                        <a:rPr lang="es-DO" sz="1200" dirty="0">
                          <a:solidFill>
                            <a:schemeClr val="tx1"/>
                          </a:solidFill>
                          <a:latin typeface="Montserrat Light" panose="00000400000000000000" pitchFamily="2" charset="0"/>
                        </a:rPr>
                        <a:t>Dirección del Servicio Judicial y Operaciones​</a:t>
                      </a:r>
                      <a:endParaRPr lang="es-ES" sz="1200" dirty="0">
                        <a:solidFill>
                          <a:schemeClr val="tx1"/>
                        </a:solidFill>
                        <a:latin typeface="Montserrat Light" panose="00000400000000000000" pitchFamily="2" charset="0"/>
                      </a:endParaRPr>
                    </a:p>
                  </a:txBody>
                  <a:tcPr/>
                </a:tc>
                <a:tc>
                  <a:txBody>
                    <a:bodyPr/>
                    <a:lstStyle/>
                    <a:p>
                      <a:pPr lvl="0" algn="r">
                        <a:buNone/>
                      </a:pPr>
                      <a:r>
                        <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RD$5,200,000.00</a:t>
                      </a:r>
                      <a:endParaRPr lang="es-ES" dirty="0"/>
                    </a:p>
                  </a:txBody>
                  <a:tcPr/>
                </a:tc>
                <a:extLst>
                  <a:ext uri="{0D108BD9-81ED-4DB2-BD59-A6C34878D82A}">
                    <a16:rowId xmlns:a16="http://schemas.microsoft.com/office/drawing/2014/main" val="3296309177"/>
                  </a:ext>
                </a:extLst>
              </a:tr>
              <a:tr h="370839">
                <a:tc>
                  <a:txBody>
                    <a:bodyPr/>
                    <a:lstStyle/>
                    <a:p>
                      <a:pPr lvl="0" algn="ctr">
                        <a:buNone/>
                      </a:pPr>
                      <a:endParaRPr lang="es-MX" sz="1200" dirty="0">
                        <a:solidFill>
                          <a:schemeClr val="tx1"/>
                        </a:solidFill>
                        <a:latin typeface="Montserrat Light"/>
                      </a:endParaRPr>
                    </a:p>
                    <a:p>
                      <a:pPr lvl="0" algn="ctr">
                        <a:buNone/>
                      </a:pPr>
                      <a:endParaRPr lang="es-MX" sz="1200" dirty="0">
                        <a:solidFill>
                          <a:schemeClr val="tx1"/>
                        </a:solidFill>
                        <a:latin typeface="Montserrat Light"/>
                      </a:endParaRPr>
                    </a:p>
                    <a:p>
                      <a:pPr lvl="0" algn="ctr">
                        <a:buNone/>
                      </a:pPr>
                      <a:endParaRPr lang="es-MX" sz="1200" dirty="0">
                        <a:solidFill>
                          <a:schemeClr val="tx1"/>
                        </a:solidFill>
                        <a:latin typeface="Montserrat Light"/>
                      </a:endParaRPr>
                    </a:p>
                    <a:p>
                      <a:pPr lvl="0" algn="ctr">
                        <a:buNone/>
                      </a:pPr>
                      <a:r>
                        <a:rPr lang="es-MX" sz="1200" dirty="0">
                          <a:solidFill>
                            <a:schemeClr val="tx1"/>
                          </a:solidFill>
                          <a:latin typeface="Montserrat Light"/>
                        </a:rPr>
                        <a:t>12</a:t>
                      </a:r>
                    </a:p>
                    <a:p>
                      <a:pPr lvl="0" algn="ctr">
                        <a:buNone/>
                      </a:pPr>
                      <a:endParaRPr lang="es-MX" sz="1200" dirty="0">
                        <a:solidFill>
                          <a:schemeClr val="tx1"/>
                        </a:solidFill>
                        <a:latin typeface="Montserrat Light"/>
                      </a:endParaRPr>
                    </a:p>
                    <a:p>
                      <a:pPr lvl="0" algn="ctr">
                        <a:buNone/>
                      </a:pPr>
                      <a:endParaRPr lang="es-MX" sz="1200" dirty="0">
                        <a:solidFill>
                          <a:schemeClr val="tx1"/>
                        </a:solidFill>
                        <a:latin typeface="Montserrat Light"/>
                      </a:endParaRPr>
                    </a:p>
                  </a:txBody>
                  <a:tcPr/>
                </a:tc>
                <a:tc>
                  <a:txBody>
                    <a:bodyPr/>
                    <a:lstStyle/>
                    <a:p>
                      <a:pPr marL="0" marR="0" lvl="0" indent="0" algn="l" rtl="0">
                        <a:lnSpc>
                          <a:spcPct val="100000"/>
                        </a:lnSpc>
                        <a:spcBef>
                          <a:spcPts val="0"/>
                        </a:spcBef>
                        <a:spcAft>
                          <a:spcPts val="0"/>
                        </a:spcAft>
                        <a:buClrTx/>
                        <a:buSzTx/>
                        <a:buFontTx/>
                        <a:buNone/>
                        <a:tabLst>
                          <a:tab pos="84138" algn="l"/>
                        </a:tabLst>
                      </a:pPr>
                      <a:r>
                        <a:rPr lang="es-419" sz="1200" kern="1200" noProof="0" dirty="0">
                          <a:solidFill>
                            <a:schemeClr val="tx1"/>
                          </a:solidFill>
                          <a:latin typeface="Montserrat Light"/>
                          <a:ea typeface="+mn-ea"/>
                          <a:cs typeface="+mn-cs"/>
                        </a:rPr>
                        <a:t>Reingeniería y Optimización del Portal de Acceso y Servicios Digitales</a:t>
                      </a:r>
                    </a:p>
                    <a:p>
                      <a:pPr marL="0" marR="0" lvl="0" indent="0" algn="l" rtl="0">
                        <a:lnSpc>
                          <a:spcPct val="100000"/>
                        </a:lnSpc>
                        <a:spcBef>
                          <a:spcPts val="0"/>
                        </a:spcBef>
                        <a:spcAft>
                          <a:spcPts val="0"/>
                        </a:spcAft>
                        <a:buClrTx/>
                        <a:buSzTx/>
                        <a:buFontTx/>
                        <a:buNone/>
                        <a:tabLst>
                          <a:tab pos="84138" algn="l"/>
                        </a:tabLst>
                      </a:pPr>
                      <a:r>
                        <a:rPr kumimoji="0" lang="es-ES" sz="1050" b="1" i="0" u="none" strike="noStrike" kern="1200" cap="none" spc="0" normalizeH="0" baseline="0" noProof="0" dirty="0">
                          <a:ln>
                            <a:noFill/>
                          </a:ln>
                          <a:solidFill>
                            <a:prstClr val="black"/>
                          </a:solidFill>
                          <a:effectLst/>
                          <a:uLnTx/>
                          <a:uFillTx/>
                          <a:latin typeface="Montserrat Light"/>
                          <a:ea typeface="+mn-ea"/>
                          <a:cs typeface="+mn-cs"/>
                        </a:rPr>
                        <a:t>          [Proyecto del Programa de </a:t>
                      </a:r>
                    </a:p>
                    <a:p>
                      <a:pPr marL="0" marR="0" lvl="0" indent="0" algn="l" defTabSz="914400" rtl="0" eaLnBrk="1" fontAlgn="auto" latinLnBrk="0" hangingPunct="1">
                        <a:lnSpc>
                          <a:spcPct val="100000"/>
                        </a:lnSpc>
                        <a:spcBef>
                          <a:spcPts val="0"/>
                        </a:spcBef>
                        <a:spcAft>
                          <a:spcPts val="0"/>
                        </a:spcAft>
                        <a:buClrTx/>
                        <a:buSzTx/>
                        <a:buFontTx/>
                        <a:buNone/>
                        <a:tabLst>
                          <a:tab pos="84138" algn="l"/>
                        </a:tabLst>
                        <a:defRPr/>
                      </a:pPr>
                      <a:r>
                        <a:rPr kumimoji="0" lang="es-ES" sz="1050" b="1" i="0" u="none" strike="noStrike" kern="1200" cap="none" spc="0" normalizeH="0" baseline="0" noProof="0" dirty="0">
                          <a:ln>
                            <a:noFill/>
                          </a:ln>
                          <a:solidFill>
                            <a:prstClr val="black"/>
                          </a:solidFill>
                          <a:effectLst/>
                          <a:uLnTx/>
                          <a:uFillTx/>
                          <a:latin typeface="Montserrat Light"/>
                          <a:ea typeface="+mn-ea"/>
                          <a:cs typeface="+mn-cs"/>
                        </a:rPr>
                        <a:t>              Transformación Digital]</a:t>
                      </a:r>
                      <a:endParaRPr lang="es-ES" sz="1200" dirty="0">
                        <a:latin typeface="Montserrat Light"/>
                      </a:endParaRPr>
                    </a:p>
                    <a:p>
                      <a:pPr marL="0" marR="0" lvl="0" indent="0" algn="l" rtl="0">
                        <a:lnSpc>
                          <a:spcPct val="100000"/>
                        </a:lnSpc>
                        <a:spcBef>
                          <a:spcPts val="0"/>
                        </a:spcBef>
                        <a:spcAft>
                          <a:spcPts val="0"/>
                        </a:spcAft>
                        <a:buClrTx/>
                        <a:buSzTx/>
                        <a:buFontTx/>
                        <a:buNone/>
                        <a:tabLst>
                          <a:tab pos="84138" algn="l"/>
                        </a:tabLst>
                      </a:pPr>
                      <a:endParaRPr lang="es-ES" sz="1200" dirty="0">
                        <a:highlight>
                          <a:srgbClr val="FFFF00"/>
                        </a:highlight>
                        <a:latin typeface="Montserrat Light"/>
                      </a:endParaRPr>
                    </a:p>
                    <a:p>
                      <a:pPr marL="0" marR="0" lvl="0" indent="0" algn="l" rtl="0">
                        <a:lnSpc>
                          <a:spcPct val="100000"/>
                        </a:lnSpc>
                        <a:spcBef>
                          <a:spcPts val="0"/>
                        </a:spcBef>
                        <a:spcAft>
                          <a:spcPts val="0"/>
                        </a:spcAft>
                        <a:buClrTx/>
                        <a:buSzTx/>
                        <a:buFontTx/>
                        <a:buNone/>
                        <a:tabLst>
                          <a:tab pos="84138" algn="l"/>
                        </a:tabLst>
                      </a:pPr>
                      <a:endParaRPr lang="es-ES" sz="1200" dirty="0">
                        <a:highlight>
                          <a:srgbClr val="FFFF00"/>
                        </a:highlight>
                        <a:latin typeface="Montserrat Light"/>
                      </a:endParaRPr>
                    </a:p>
                  </a:txBody>
                  <a:tcPr/>
                </a:tc>
                <a:tc>
                  <a:txBody>
                    <a:bodyPr/>
                    <a:lstStyle/>
                    <a:p>
                      <a:pPr marL="0" lvl="0" algn="just" rtl="0">
                        <a:buNone/>
                      </a:pPr>
                      <a:r>
                        <a:rPr lang="es-ES" sz="1000" kern="1200" dirty="0">
                          <a:solidFill>
                            <a:schemeClr val="tx1"/>
                          </a:solidFill>
                          <a:latin typeface="Montserrat Light"/>
                          <a:ea typeface="+mn-ea"/>
                          <a:cs typeface="+mn-cs"/>
                        </a:rPr>
                        <a:t>Rediseñar y optimizar la plataforma de servicios digitales del Poder Judicial con el objetivo de ofrecer una experiencia más ágil, intuitiva y centrada en el usuario. El proceso incluye la simplificación de trámites, mejora del rendimiento, fortalecimiento de la interoperabilidad, accesibilidad universal y mayor seguridad de la información. Como resultado, se consolidará una solución robusta y alineada con la Ley 339-22, cuyos principales hitos son </a:t>
                      </a:r>
                      <a:r>
                        <a:rPr lang="es-ES" sz="1000" b="1" kern="1200" dirty="0">
                          <a:solidFill>
                            <a:schemeClr val="tx1"/>
                          </a:solidFill>
                          <a:latin typeface="Montserrat Light"/>
                          <a:ea typeface="+mn-ea"/>
                          <a:cs typeface="+mn-cs"/>
                        </a:rPr>
                        <a:t>el lanzamiento de la versión 3.0 del Portal de Acceso Digital y del portal único Justicia.gob.do</a:t>
                      </a:r>
                      <a:r>
                        <a:rPr lang="es-ES" sz="1000" kern="1200" dirty="0">
                          <a:solidFill>
                            <a:schemeClr val="tx1"/>
                          </a:solidFill>
                          <a:latin typeface="Montserrat Light"/>
                          <a:ea typeface="+mn-ea"/>
                          <a:cs typeface="+mn-cs"/>
                        </a:rPr>
                        <a:t>, marcando un avance significativo hacia un ecosistema digital unificado, eficiente y accesible para la ciudadanía y los actores judiciales.</a:t>
                      </a:r>
                      <a:endParaRPr lang="es-DO" sz="1000" kern="1200" dirty="0">
                        <a:solidFill>
                          <a:schemeClr val="tx1"/>
                        </a:solidFill>
                        <a:latin typeface="Montserrat Light"/>
                        <a:ea typeface="+mn-ea"/>
                        <a:cs typeface="+mn-cs"/>
                      </a:endParaRPr>
                    </a:p>
                  </a:txBody>
                  <a:tcPr/>
                </a:tc>
                <a:tc>
                  <a:txBody>
                    <a:bodyPr/>
                    <a:lstStyle/>
                    <a:p>
                      <a:pPr lvl="0" algn="ctr">
                        <a:buNone/>
                      </a:pPr>
                      <a:r>
                        <a:rPr lang="es-ES" sz="1200" dirty="0">
                          <a:latin typeface="Montserrat Light"/>
                        </a:rPr>
                        <a:t>Dirección de Tecnología</a:t>
                      </a:r>
                      <a:endParaRPr lang="es-ES" dirty="0"/>
                    </a:p>
                  </a:txBody>
                  <a:tcPr/>
                </a:tc>
                <a:tc>
                  <a:txBody>
                    <a:bodyPr/>
                    <a:lstStyle/>
                    <a:p>
                      <a:pPr lvl="0" algn="r">
                        <a:buNone/>
                      </a:pPr>
                      <a:r>
                        <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RD$1,881,800.00</a:t>
                      </a:r>
                    </a:p>
                  </a:txBody>
                  <a:tcPr/>
                </a:tc>
                <a:extLst>
                  <a:ext uri="{0D108BD9-81ED-4DB2-BD59-A6C34878D82A}">
                    <a16:rowId xmlns:a16="http://schemas.microsoft.com/office/drawing/2014/main" val="3830611395"/>
                  </a:ext>
                </a:extLst>
              </a:tr>
              <a:tr h="370838">
                <a:tc>
                  <a:txBody>
                    <a:bodyPr/>
                    <a:lstStyle/>
                    <a:p>
                      <a:pPr lvl="0" algn="ctr">
                        <a:buNone/>
                      </a:pPr>
                      <a:r>
                        <a:rPr lang="es-DO" sz="1200" dirty="0">
                          <a:solidFill>
                            <a:schemeClr val="tx1"/>
                          </a:solidFill>
                          <a:latin typeface="Montserrat Light"/>
                        </a:rPr>
                        <a:t>13</a:t>
                      </a:r>
                    </a:p>
                  </a:txBody>
                  <a:tcPr/>
                </a:tc>
                <a:tc>
                  <a:txBody>
                    <a:bodyPr/>
                    <a:lstStyle/>
                    <a:p>
                      <a:pPr marL="0" marR="0" lvl="0" indent="0" algn="l">
                        <a:lnSpc>
                          <a:spcPct val="100000"/>
                        </a:lnSpc>
                        <a:spcBef>
                          <a:spcPts val="0"/>
                        </a:spcBef>
                        <a:spcAft>
                          <a:spcPts val="0"/>
                        </a:spcAft>
                        <a:buNone/>
                      </a:pPr>
                      <a:r>
                        <a:rPr lang="pt-BR" sz="1200" kern="1200" noProof="0" dirty="0">
                          <a:solidFill>
                            <a:schemeClr val="tx1"/>
                          </a:solidFill>
                          <a:latin typeface="Montserrat Light"/>
                          <a:ea typeface="+mn-ea"/>
                          <a:cs typeface="+mn-cs"/>
                        </a:rPr>
                        <a:t>Modelo </a:t>
                      </a:r>
                      <a:r>
                        <a:rPr lang="es-DO" sz="1200" kern="1200" noProof="0" dirty="0">
                          <a:solidFill>
                            <a:schemeClr val="tx1"/>
                          </a:solidFill>
                          <a:latin typeface="Montserrat Light"/>
                          <a:ea typeface="+mn-ea"/>
                          <a:cs typeface="+mn-cs"/>
                        </a:rPr>
                        <a:t>de Ciudad </a:t>
                      </a:r>
                      <a:r>
                        <a:rPr lang="pt-BR" sz="1200" kern="1200" noProof="0" dirty="0">
                          <a:solidFill>
                            <a:schemeClr val="tx1"/>
                          </a:solidFill>
                          <a:latin typeface="Montserrat Light"/>
                          <a:ea typeface="+mn-ea"/>
                          <a:cs typeface="+mn-cs"/>
                        </a:rPr>
                        <a:t>Judicial*</a:t>
                      </a:r>
                      <a:endParaRPr lang="es-ES" sz="1200" kern="1200" dirty="0">
                        <a:solidFill>
                          <a:schemeClr val="tx1"/>
                        </a:solidFill>
                        <a:latin typeface="Montserrat Light"/>
                        <a:ea typeface="+mn-ea"/>
                        <a:cs typeface="+mn-cs"/>
                      </a:endParaRPr>
                    </a:p>
                  </a:txBody>
                  <a:tcPr/>
                </a:tc>
                <a:tc>
                  <a:txBody>
                    <a:bodyPr/>
                    <a:lstStyle/>
                    <a:p>
                      <a:pPr lvl="0" algn="just">
                        <a:lnSpc>
                          <a:spcPct val="100000"/>
                        </a:lnSpc>
                        <a:spcBef>
                          <a:spcPts val="0"/>
                        </a:spcBef>
                        <a:spcAft>
                          <a:spcPts val="0"/>
                        </a:spcAft>
                        <a:buNone/>
                      </a:pPr>
                      <a:r>
                        <a:rPr lang="es-419" sz="1000" kern="1200" noProof="0" dirty="0">
                          <a:solidFill>
                            <a:schemeClr val="tx1"/>
                          </a:solidFill>
                          <a:latin typeface="Montserrat Light"/>
                          <a:ea typeface="+mn-ea"/>
                          <a:cs typeface="+mn-cs"/>
                        </a:rPr>
                        <a:t>Implementación del modelo de Ciudades Judiciales en sedes seleccionadas en función de la cobertura, tamaño y ubicación geográfica, teniendo en cuenta la ruralidad y las zonas remotas, alineado con los objetivos de acceso, calidad de servicio y uso de la virtualidad. En este proyecto también se debe definir la reconversión de sedes existentes por cambio en los patrones de uso de sedes físicas ante el desarrollo de la virtualidad y uso de tecnologías. </a:t>
                      </a:r>
                      <a:endParaRPr lang="es-ES" sz="1000" kern="1200" noProof="0" dirty="0">
                        <a:solidFill>
                          <a:schemeClr val="tx1"/>
                        </a:solidFill>
                        <a:latin typeface="Montserrat Light"/>
                        <a:ea typeface="+mn-ea"/>
                        <a:cs typeface="+mn-cs"/>
                      </a:endParaRPr>
                    </a:p>
                  </a:txBody>
                  <a:tcPr/>
                </a:tc>
                <a:tc>
                  <a:txBody>
                    <a:bodyPr/>
                    <a:lstStyle/>
                    <a:p>
                      <a:pPr lvl="0" algn="ctr">
                        <a:buNone/>
                      </a:pPr>
                      <a:r>
                        <a:rPr lang="es-ES" sz="1200" dirty="0">
                          <a:latin typeface="Montserrat Light"/>
                        </a:rPr>
                        <a:t>Dirección de Infraestructura Física</a:t>
                      </a:r>
                      <a:endParaRPr lang="es-ES" dirty="0"/>
                    </a:p>
                  </a:txBody>
                  <a:tcPr/>
                </a:tc>
                <a:tc>
                  <a:txBody>
                    <a:bodyPr/>
                    <a:lstStyle/>
                    <a:p>
                      <a:pPr lvl="0" algn="r">
                        <a:buNone/>
                      </a:pPr>
                      <a:r>
                        <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RD$32,931,500.00</a:t>
                      </a:r>
                      <a:endParaRPr lang="es-DO" sz="1200" dirty="0">
                        <a:solidFill>
                          <a:srgbClr val="FF0000"/>
                        </a:solidFill>
                        <a:latin typeface="Montserrat Light"/>
                      </a:endParaRPr>
                    </a:p>
                  </a:txBody>
                  <a:tcPr/>
                </a:tc>
                <a:extLst>
                  <a:ext uri="{0D108BD9-81ED-4DB2-BD59-A6C34878D82A}">
                    <a16:rowId xmlns:a16="http://schemas.microsoft.com/office/drawing/2014/main" val="2863215897"/>
                  </a:ext>
                </a:extLst>
              </a:tr>
            </a:tbl>
          </a:graphicData>
        </a:graphic>
      </p:graphicFrame>
      <p:sp>
        <p:nvSpPr>
          <p:cNvPr id="7" name="CuadroTexto 6">
            <a:extLst>
              <a:ext uri="{FF2B5EF4-FFF2-40B4-BE49-F238E27FC236}">
                <a16:creationId xmlns:a16="http://schemas.microsoft.com/office/drawing/2014/main" id="{38D8B2CF-E0BA-2A78-8ECD-5D9AE89440A6}"/>
              </a:ext>
            </a:extLst>
          </p:cNvPr>
          <p:cNvSpPr txBox="1"/>
          <p:nvPr/>
        </p:nvSpPr>
        <p:spPr>
          <a:xfrm>
            <a:off x="1996724" y="314701"/>
            <a:ext cx="3851626" cy="461665"/>
          </a:xfrm>
          <a:prstGeom prst="rect">
            <a:avLst/>
          </a:prstGeom>
          <a:noFill/>
        </p:spPr>
        <p:txBody>
          <a:bodyPr wrap="square" rtlCol="0">
            <a:spAutoFit/>
          </a:bodyPr>
          <a:lstStyle/>
          <a:p>
            <a:r>
              <a:rPr lang="es-ES" sz="2400" b="1" dirty="0">
                <a:solidFill>
                  <a:schemeClr val="tx1">
                    <a:lumMod val="75000"/>
                    <a:lumOff val="25000"/>
                  </a:schemeClr>
                </a:solidFill>
                <a:latin typeface="Montserrat" panose="00000500000000000000" pitchFamily="2" charset="0"/>
                <a:ea typeface="HGSMinchoE" panose="020B0400000000000000" pitchFamily="18" charset="-128"/>
              </a:rPr>
              <a:t>JUSTICIA ACCESIBLE</a:t>
            </a:r>
            <a:endParaRPr lang="es-DO" sz="2400" b="1" dirty="0">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2" name="Imagen 4" descr="Un dibujo de un perro&#10;&#10;Descripción generada automáticamente con confianza media">
            <a:extLst>
              <a:ext uri="{FF2B5EF4-FFF2-40B4-BE49-F238E27FC236}">
                <a16:creationId xmlns:a16="http://schemas.microsoft.com/office/drawing/2014/main" id="{5E4644E8-1D8D-F00D-4D1F-C3B6AC30BB9B}"/>
              </a:ext>
            </a:extLst>
          </p:cNvPr>
          <p:cNvPicPr>
            <a:picLocks noChangeAspect="1"/>
          </p:cNvPicPr>
          <p:nvPr/>
        </p:nvPicPr>
        <p:blipFill rotWithShape="1">
          <a:blip r:embed="rId3">
            <a:extLst>
              <a:ext uri="{28A0092B-C50C-407E-A947-70E740481C1C}">
                <a14:useLocalDpi xmlns:a14="http://schemas.microsoft.com/office/drawing/2010/main" val="0"/>
              </a:ext>
            </a:extLst>
          </a:blip>
          <a:srcRect l="36664" t="7890" r="35911"/>
          <a:stretch/>
        </p:blipFill>
        <p:spPr>
          <a:xfrm>
            <a:off x="1179017" y="222359"/>
            <a:ext cx="817707" cy="837349"/>
          </a:xfrm>
          <a:prstGeom prst="roundRect">
            <a:avLst/>
          </a:prstGeom>
          <a:ln w="19050">
            <a:solidFill>
              <a:schemeClr val="bg1"/>
            </a:solidFill>
          </a:ln>
        </p:spPr>
      </p:pic>
      <p:pic>
        <p:nvPicPr>
          <p:cNvPr id="5" name="Picture 6">
            <a:extLst>
              <a:ext uri="{FF2B5EF4-FFF2-40B4-BE49-F238E27FC236}">
                <a16:creationId xmlns:a16="http://schemas.microsoft.com/office/drawing/2014/main" id="{E948B25C-3720-E60D-76E0-69D651EB9B8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Tree>
    <p:extLst>
      <p:ext uri="{BB962C8B-B14F-4D97-AF65-F5344CB8AC3E}">
        <p14:creationId xmlns:p14="http://schemas.microsoft.com/office/powerpoint/2010/main" val="189952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FD0C-7AAB-380C-25AA-DF9CE74A0D1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F8E7B4F-6E1E-56D9-B2D4-F309E12B45D5}"/>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315F8B0C-38C7-0135-F16B-BE23B15F7499}"/>
              </a:ext>
            </a:extLst>
          </p:cNvPr>
          <p:cNvGraphicFramePr>
            <a:graphicFrameLocks noGrp="1"/>
          </p:cNvGraphicFramePr>
          <p:nvPr>
            <p:extLst>
              <p:ext uri="{D42A27DB-BD31-4B8C-83A1-F6EECF244321}">
                <p14:modId xmlns:p14="http://schemas.microsoft.com/office/powerpoint/2010/main" val="2116473853"/>
              </p:ext>
            </p:extLst>
          </p:nvPr>
        </p:nvGraphicFramePr>
        <p:xfrm>
          <a:off x="116917" y="1343051"/>
          <a:ext cx="11979833" cy="3997960"/>
        </p:xfrm>
        <a:graphic>
          <a:graphicData uri="http://schemas.openxmlformats.org/drawingml/2006/table">
            <a:tbl>
              <a:tblPr firstRow="1" bandRow="1">
                <a:tableStyleId>{C083E6E3-FA7D-4D7B-A595-EF9225AFEA82}</a:tableStyleId>
              </a:tblPr>
              <a:tblGrid>
                <a:gridCol w="947292">
                  <a:extLst>
                    <a:ext uri="{9D8B030D-6E8A-4147-A177-3AD203B41FA5}">
                      <a16:colId xmlns:a16="http://schemas.microsoft.com/office/drawing/2014/main" val="1217970303"/>
                    </a:ext>
                  </a:extLst>
                </a:gridCol>
                <a:gridCol w="3290835">
                  <a:extLst>
                    <a:ext uri="{9D8B030D-6E8A-4147-A177-3AD203B41FA5}">
                      <a16:colId xmlns:a16="http://schemas.microsoft.com/office/drawing/2014/main" val="135175703"/>
                    </a:ext>
                  </a:extLst>
                </a:gridCol>
                <a:gridCol w="3743752">
                  <a:extLst>
                    <a:ext uri="{9D8B030D-6E8A-4147-A177-3AD203B41FA5}">
                      <a16:colId xmlns:a16="http://schemas.microsoft.com/office/drawing/2014/main" val="139977397"/>
                    </a:ext>
                  </a:extLst>
                </a:gridCol>
                <a:gridCol w="2230789">
                  <a:extLst>
                    <a:ext uri="{9D8B030D-6E8A-4147-A177-3AD203B41FA5}">
                      <a16:colId xmlns:a16="http://schemas.microsoft.com/office/drawing/2014/main" val="3870715526"/>
                    </a:ext>
                  </a:extLst>
                </a:gridCol>
                <a:gridCol w="1767165">
                  <a:extLst>
                    <a:ext uri="{9D8B030D-6E8A-4147-A177-3AD203B41FA5}">
                      <a16:colId xmlns:a16="http://schemas.microsoft.com/office/drawing/2014/main" val="3409549968"/>
                    </a:ext>
                  </a:extLst>
                </a:gridCol>
              </a:tblGrid>
              <a:tr h="370840">
                <a:tc>
                  <a:txBody>
                    <a:bodyPr/>
                    <a:lstStyle/>
                    <a:p>
                      <a:pPr algn="ctr"/>
                      <a:r>
                        <a:rPr lang="es-DO">
                          <a:solidFill>
                            <a:schemeClr val="bg1"/>
                          </a:solidFill>
                          <a:latin typeface="Montserrat Light"/>
                        </a:rPr>
                        <a:t>No.</a:t>
                      </a:r>
                    </a:p>
                  </a:txBody>
                  <a:tcPr>
                    <a:solidFill>
                      <a:srgbClr val="204CC5"/>
                    </a:solidFill>
                  </a:tcPr>
                </a:tc>
                <a:tc>
                  <a:txBody>
                    <a:bodyPr/>
                    <a:lstStyle/>
                    <a:p>
                      <a:pPr algn="ctr"/>
                      <a:r>
                        <a:rPr lang="es-DO">
                          <a:solidFill>
                            <a:schemeClr val="bg1"/>
                          </a:solidFill>
                          <a:latin typeface="Montserrat Light"/>
                        </a:rPr>
                        <a:t>Nombre </a:t>
                      </a:r>
                      <a:endParaRPr lang="es-DO">
                        <a:solidFill>
                          <a:schemeClr val="bg1"/>
                        </a:solidFill>
                        <a:latin typeface="Montserrat Light" panose="00000400000000000000" pitchFamily="2" charset="0"/>
                      </a:endParaRPr>
                    </a:p>
                  </a:txBody>
                  <a:tcPr>
                    <a:solidFill>
                      <a:srgbClr val="204CC5"/>
                    </a:solidFill>
                  </a:tcPr>
                </a:tc>
                <a:tc>
                  <a:txBody>
                    <a:bodyPr/>
                    <a:lstStyle/>
                    <a:p>
                      <a:pPr algn="ctr"/>
                      <a:r>
                        <a:rPr lang="es-DO">
                          <a:solidFill>
                            <a:schemeClr val="bg1"/>
                          </a:solidFill>
                          <a:latin typeface="Montserrat Light"/>
                        </a:rPr>
                        <a:t>Descripción</a:t>
                      </a:r>
                    </a:p>
                  </a:txBody>
                  <a:tcPr>
                    <a:solidFill>
                      <a:srgbClr val="204CC5"/>
                    </a:solidFill>
                  </a:tcPr>
                </a:tc>
                <a:tc>
                  <a:txBody>
                    <a:bodyPr/>
                    <a:lstStyle/>
                    <a:p>
                      <a:pPr algn="ctr"/>
                      <a:r>
                        <a:rPr lang="es-DO">
                          <a:solidFill>
                            <a:schemeClr val="bg1"/>
                          </a:solidFill>
                          <a:latin typeface="Montserrat Light"/>
                        </a:rPr>
                        <a:t>Responsable</a:t>
                      </a:r>
                    </a:p>
                  </a:txBody>
                  <a:tcPr>
                    <a:solidFill>
                      <a:srgbClr val="204CC5"/>
                    </a:solidFill>
                  </a:tcPr>
                </a:tc>
                <a:tc>
                  <a:txBody>
                    <a:bodyPr/>
                    <a:lstStyle/>
                    <a:p>
                      <a:pPr algn="ctr"/>
                      <a:r>
                        <a:rPr lang="es-DO">
                          <a:solidFill>
                            <a:schemeClr val="bg1"/>
                          </a:solidFill>
                          <a:latin typeface="Montserrat Light"/>
                        </a:rPr>
                        <a:t>Presupuesto</a:t>
                      </a:r>
                    </a:p>
                  </a:txBody>
                  <a:tcPr>
                    <a:solidFill>
                      <a:srgbClr val="204CC5"/>
                    </a:solidFill>
                  </a:tcPr>
                </a:tc>
                <a:extLst>
                  <a:ext uri="{0D108BD9-81ED-4DB2-BD59-A6C34878D82A}">
                    <a16:rowId xmlns:a16="http://schemas.microsoft.com/office/drawing/2014/main" val="3925969102"/>
                  </a:ext>
                </a:extLst>
              </a:tr>
              <a:tr h="370839">
                <a:tc>
                  <a:txBody>
                    <a:bodyPr/>
                    <a:lstStyle/>
                    <a:p>
                      <a:pPr lvl="0" algn="ctr">
                        <a:buNone/>
                      </a:pPr>
                      <a:r>
                        <a:rPr lang="es-MX" sz="1200" dirty="0">
                          <a:solidFill>
                            <a:schemeClr val="tx1"/>
                          </a:solidFill>
                          <a:latin typeface="Montserrat Light"/>
                        </a:rPr>
                        <a:t>14</a:t>
                      </a:r>
                    </a:p>
                  </a:txBody>
                  <a:tcPr/>
                </a:tc>
                <a:tc>
                  <a:txBody>
                    <a:bodyPr/>
                    <a:lstStyle/>
                    <a:p>
                      <a:pPr marL="0" lvl="0" indent="0" algn="l">
                        <a:lnSpc>
                          <a:spcPct val="100000"/>
                        </a:lnSpc>
                        <a:spcBef>
                          <a:spcPts val="0"/>
                        </a:spcBef>
                        <a:spcAft>
                          <a:spcPts val="0"/>
                        </a:spcAft>
                        <a:buNone/>
                      </a:pPr>
                      <a:r>
                        <a:rPr lang="es-ES" sz="1200" kern="1200" noProof="0">
                          <a:solidFill>
                            <a:schemeClr val="tx1"/>
                          </a:solidFill>
                          <a:latin typeface="Montserrat Light"/>
                          <a:ea typeface="+mn-ea"/>
                          <a:cs typeface="+mn-cs"/>
                        </a:rPr>
                        <a:t>Adecuación de sedes para Infraestructura Digna y accesible*</a:t>
                      </a:r>
                    </a:p>
                  </a:txBody>
                  <a:tcPr/>
                </a:tc>
                <a:tc>
                  <a:txBody>
                    <a:bodyPr/>
                    <a:lstStyle/>
                    <a:p>
                      <a:pPr lvl="0" algn="just">
                        <a:lnSpc>
                          <a:spcPct val="100000"/>
                        </a:lnSpc>
                        <a:spcBef>
                          <a:spcPts val="0"/>
                        </a:spcBef>
                        <a:spcAft>
                          <a:spcPts val="0"/>
                        </a:spcAft>
                        <a:buNone/>
                      </a:pPr>
                      <a:r>
                        <a:rPr lang="es-DO" sz="1000" kern="1200" noProof="0">
                          <a:solidFill>
                            <a:schemeClr val="tx1"/>
                          </a:solidFill>
                          <a:latin typeface="Montserrat Light"/>
                          <a:ea typeface="+mn-ea"/>
                          <a:cs typeface="+mn-cs"/>
                        </a:rPr>
                        <a:t>Remozamiento y adecuación de los accesos y espacios públicos de las sedes judiciales para facilitar el acceso a personas en condición de vulnerabilidad, usuarios(as) en general, jueces(zas) y servidores(as) judiciales. Implicaría intervenciones para mejorar la accesibilidad, mobiliario, baños, estrados, impermeabilizantes, electricidad, plomería, fachadas, pintura, según necesidad.</a:t>
                      </a:r>
                    </a:p>
                    <a:p>
                      <a:pPr lvl="0" algn="just">
                        <a:lnSpc>
                          <a:spcPct val="100000"/>
                        </a:lnSpc>
                        <a:spcBef>
                          <a:spcPts val="0"/>
                        </a:spcBef>
                        <a:spcAft>
                          <a:spcPts val="0"/>
                        </a:spcAft>
                        <a:buNone/>
                      </a:pPr>
                      <a:endParaRPr lang="es-DO" sz="1000" kern="1200" noProof="0">
                        <a:solidFill>
                          <a:schemeClr val="tx1"/>
                        </a:solidFill>
                        <a:latin typeface="Montserrat Light"/>
                        <a:ea typeface="+mn-ea"/>
                        <a:cs typeface="+mn-cs"/>
                      </a:endParaRPr>
                    </a:p>
                  </a:txBody>
                  <a:tcPr/>
                </a:tc>
                <a:tc>
                  <a:txBody>
                    <a:bodyPr/>
                    <a:lstStyle/>
                    <a:p>
                      <a:pPr lvl="0" algn="ctr">
                        <a:buNone/>
                      </a:pPr>
                      <a:r>
                        <a:rPr lang="es-ES" sz="1200">
                          <a:latin typeface="Montserrat Light"/>
                        </a:rPr>
                        <a:t>Dirección de Infraestructura Física</a:t>
                      </a:r>
                    </a:p>
                  </a:txBody>
                  <a:tcPr/>
                </a:tc>
                <a:tc>
                  <a:txBody>
                    <a:bodyPr/>
                    <a:lstStyle/>
                    <a:p>
                      <a:pPr lvl="0" algn="r">
                        <a:buNone/>
                      </a:pPr>
                      <a:r>
                        <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RD$39,411,350.00</a:t>
                      </a:r>
                      <a:endParaRPr lang="es-ES" dirty="0">
                        <a:solidFill>
                          <a:schemeClr val="tx1"/>
                        </a:solidFill>
                      </a:endParaRPr>
                    </a:p>
                  </a:txBody>
                  <a:tcPr/>
                </a:tc>
                <a:extLst>
                  <a:ext uri="{0D108BD9-81ED-4DB2-BD59-A6C34878D82A}">
                    <a16:rowId xmlns:a16="http://schemas.microsoft.com/office/drawing/2014/main" val="3296309177"/>
                  </a:ext>
                </a:extLst>
              </a:tr>
              <a:tr h="370839">
                <a:tc>
                  <a:txBody>
                    <a:bodyPr/>
                    <a:lstStyle/>
                    <a:p>
                      <a:pPr lvl="0" algn="ctr">
                        <a:buNone/>
                      </a:pPr>
                      <a:r>
                        <a:rPr lang="es-MX" sz="1200" dirty="0">
                          <a:solidFill>
                            <a:schemeClr val="tx1"/>
                          </a:solidFill>
                          <a:latin typeface="Montserrat Light"/>
                        </a:rPr>
                        <a:t>15</a:t>
                      </a:r>
                    </a:p>
                  </a:txBody>
                  <a:tcPr/>
                </a:tc>
                <a:tc>
                  <a:txBody>
                    <a:bodyPr/>
                    <a:lstStyle/>
                    <a:p>
                      <a:pPr marL="0" marR="0" lvl="0" indent="0" algn="l">
                        <a:lnSpc>
                          <a:spcPct val="100000"/>
                        </a:lnSpc>
                        <a:spcBef>
                          <a:spcPts val="0"/>
                        </a:spcBef>
                        <a:spcAft>
                          <a:spcPts val="0"/>
                        </a:spcAft>
                        <a:buNone/>
                      </a:pPr>
                      <a:r>
                        <a:rPr lang="es-DO" sz="1200" b="0" i="0" u="none" strike="noStrike" baseline="0" noProof="0" dirty="0">
                          <a:solidFill>
                            <a:srgbClr val="000000"/>
                          </a:solidFill>
                          <a:latin typeface="Montserrat Light"/>
                        </a:rPr>
                        <a:t>Mecanismos No Adversariales de Resolución de Conflictos</a:t>
                      </a:r>
                      <a:r>
                        <a:rPr lang="es-DO" sz="1200" dirty="0">
                          <a:solidFill>
                            <a:schemeClr val="tx1"/>
                          </a:solidFill>
                          <a:latin typeface="Montserrat Light"/>
                        </a:rPr>
                        <a:t>*</a:t>
                      </a:r>
                      <a:endParaRPr lang="es-ES" sz="1200" dirty="0">
                        <a:solidFill>
                          <a:schemeClr val="tx1"/>
                        </a:solidFill>
                        <a:latin typeface="Montserrat Light"/>
                      </a:endParaRPr>
                    </a:p>
                  </a:txBody>
                  <a:tcPr/>
                </a:tc>
                <a:tc>
                  <a:txBody>
                    <a:bodyPr/>
                    <a:lstStyle/>
                    <a:p>
                      <a:pPr lvl="0" algn="just">
                        <a:buNone/>
                      </a:pPr>
                      <a:r>
                        <a:rPr lang="es-DO" sz="1000" kern="1200" dirty="0">
                          <a:solidFill>
                            <a:schemeClr val="tx1"/>
                          </a:solidFill>
                          <a:latin typeface="Montserrat Light"/>
                          <a:ea typeface="+mn-ea"/>
                          <a:cs typeface="+mn-cs"/>
                        </a:rPr>
                        <a:t>Implementación de Centros de Mediación en sedes específicas así como Salas de Mediación y Conciliación, con el propósito de impulsar y promover el uso de los mecanismos no adversariales de resolución </a:t>
                      </a:r>
                      <a:r>
                        <a:rPr lang="es-DO" sz="1000" kern="1200">
                          <a:solidFill>
                            <a:schemeClr val="tx1"/>
                          </a:solidFill>
                          <a:latin typeface="Montserrat Light"/>
                          <a:ea typeface="+mn-ea"/>
                          <a:cs typeface="+mn-cs"/>
                        </a:rPr>
                        <a:t>de conflictos </a:t>
                      </a:r>
                      <a:r>
                        <a:rPr lang="es-DO" sz="1000" kern="1200" dirty="0">
                          <a:solidFill>
                            <a:schemeClr val="tx1"/>
                          </a:solidFill>
                          <a:latin typeface="Montserrat Light"/>
                          <a:ea typeface="+mn-ea"/>
                          <a:cs typeface="+mn-cs"/>
                        </a:rPr>
                        <a:t>y ampliar los canales para la conciliación y la mediación, como vías de acceso a la justicia.</a:t>
                      </a:r>
                      <a:endParaRPr lang="es-ES" sz="1000" kern="1200" dirty="0">
                        <a:solidFill>
                          <a:schemeClr val="tx1"/>
                        </a:solidFill>
                        <a:latin typeface="Montserrat Light"/>
                        <a:ea typeface="+mn-ea"/>
                        <a:cs typeface="+mn-cs"/>
                      </a:endParaRPr>
                    </a:p>
                  </a:txBody>
                  <a:tcPr/>
                </a:tc>
                <a:tc>
                  <a:txBody>
                    <a:bodyPr/>
                    <a:lstStyle/>
                    <a:p>
                      <a:pPr lvl="0" algn="ctr">
                        <a:buNone/>
                      </a:pPr>
                      <a:r>
                        <a:rPr lang="es-DO" sz="1200">
                          <a:latin typeface="Montserrat Light"/>
                        </a:rPr>
                        <a:t>Dirección de Justicia Inclusiva </a:t>
                      </a:r>
                      <a:endParaRPr lang="es-ES"/>
                    </a:p>
                  </a:txBody>
                  <a:tcPr/>
                </a:tc>
                <a:tc>
                  <a:txBody>
                    <a:bodyPr/>
                    <a:lstStyle/>
                    <a:p>
                      <a:pPr lvl="0" algn="r">
                        <a:buNone/>
                      </a:pPr>
                      <a:r>
                        <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RD$855,248.50</a:t>
                      </a:r>
                      <a:endParaRPr lang="es-ES" dirty="0"/>
                    </a:p>
                  </a:txBody>
                  <a:tcPr/>
                </a:tc>
                <a:extLst>
                  <a:ext uri="{0D108BD9-81ED-4DB2-BD59-A6C34878D82A}">
                    <a16:rowId xmlns:a16="http://schemas.microsoft.com/office/drawing/2014/main" val="2769268187"/>
                  </a:ext>
                </a:extLst>
              </a:tr>
              <a:tr h="370839">
                <a:tc>
                  <a:txBody>
                    <a:bodyPr/>
                    <a:lstStyle/>
                    <a:p>
                      <a:pPr lvl="0" algn="ctr">
                        <a:buNone/>
                      </a:pPr>
                      <a:r>
                        <a:rPr lang="es-MX" sz="1200" dirty="0">
                          <a:solidFill>
                            <a:schemeClr val="tx1"/>
                          </a:solidFill>
                          <a:latin typeface="Montserrat Light"/>
                        </a:rPr>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b="0" i="0" u="none" strike="noStrike" kern="1200" baseline="0" dirty="0">
                          <a:solidFill>
                            <a:srgbClr val="000000"/>
                          </a:solidFill>
                          <a:latin typeface="Montserrat Light"/>
                          <a:ea typeface="+mn-ea"/>
                          <a:cs typeface="+mn-cs"/>
                        </a:rPr>
                        <a:t>Justicia Restaurativa Juvenil*</a:t>
                      </a:r>
                    </a:p>
                    <a:p>
                      <a:pPr lvl="0">
                        <a:buNone/>
                      </a:pPr>
                      <a:endParaRPr lang="es-ES" dirty="0"/>
                    </a:p>
                  </a:txBody>
                  <a:tcPr/>
                </a:tc>
                <a:tc>
                  <a:txBody>
                    <a:bodyPr/>
                    <a:lstStyle/>
                    <a:p>
                      <a:pPr algn="just"/>
                      <a:r>
                        <a:rPr lang="es-DO" sz="1000" kern="1200" dirty="0">
                          <a:solidFill>
                            <a:schemeClr val="tx1"/>
                          </a:solidFill>
                          <a:latin typeface="Montserrat Light"/>
                          <a:ea typeface="+mn-ea"/>
                          <a:cs typeface="+mn-cs"/>
                        </a:rPr>
                        <a:t>Dotación de mediadores especializados y personal capacitado en justicia penal restaurativa en los centros de mediación. Implica el involucramiento de las instituciones que conforman el sistema penal juvenil, la comunidad y organizaciones de la sociedad civil; la adecuación de áreas físicas y la creación la estructura y esquema de trabajo.</a:t>
                      </a:r>
                      <a:endParaRPr lang="es-MX" sz="1000" kern="1200" dirty="0">
                        <a:solidFill>
                          <a:schemeClr val="tx1"/>
                        </a:solidFill>
                        <a:latin typeface="Montserrat Light"/>
                        <a:ea typeface="+mn-ea"/>
                        <a:cs typeface="+mn-cs"/>
                      </a:endParaRPr>
                    </a:p>
                  </a:txBody>
                  <a:tcPr/>
                </a:tc>
                <a:tc>
                  <a:txBody>
                    <a:bodyPr/>
                    <a:lstStyle/>
                    <a:p>
                      <a:pPr marL="0" marR="0" lvl="0" indent="0" algn="ctr" rtl="0">
                        <a:lnSpc>
                          <a:spcPct val="100000"/>
                        </a:lnSpc>
                        <a:spcBef>
                          <a:spcPts val="0"/>
                        </a:spcBef>
                        <a:spcAft>
                          <a:spcPts val="0"/>
                        </a:spcAft>
                        <a:buClrTx/>
                        <a:buSzTx/>
                        <a:buFontTx/>
                        <a:buNone/>
                      </a:pPr>
                      <a:r>
                        <a:rPr lang="es-ES" sz="1200" kern="1200">
                          <a:solidFill>
                            <a:schemeClr val="tx1"/>
                          </a:solidFill>
                          <a:latin typeface="Montserrat Light"/>
                          <a:ea typeface="+mn-ea"/>
                          <a:cs typeface="+mn-cs"/>
                        </a:rPr>
                        <a:t>Dirección de Justicia Inclusiva </a:t>
                      </a:r>
                    </a:p>
                    <a:p>
                      <a:pPr marL="0" marR="0" lvl="0" indent="0" algn="ctr" rtl="0">
                        <a:lnSpc>
                          <a:spcPct val="100000"/>
                        </a:lnSpc>
                        <a:spcBef>
                          <a:spcPts val="0"/>
                        </a:spcBef>
                        <a:spcAft>
                          <a:spcPts val="0"/>
                        </a:spcAft>
                        <a:buClrTx/>
                        <a:buSzTx/>
                        <a:buFontTx/>
                        <a:buNone/>
                      </a:pPr>
                      <a:endParaRPr lang="es-ES"/>
                    </a:p>
                  </a:txBody>
                  <a:tcPr/>
                </a:tc>
                <a:tc>
                  <a:txBody>
                    <a:bodyPr/>
                    <a:lstStyle/>
                    <a:p>
                      <a:pPr marL="0" marR="0" lvl="0" indent="0" algn="r" rtl="0">
                        <a:lnSpc>
                          <a:spcPct val="100000"/>
                        </a:lnSpc>
                        <a:spcBef>
                          <a:spcPts val="0"/>
                        </a:spcBef>
                        <a:spcAft>
                          <a:spcPts val="0"/>
                        </a:spcAft>
                        <a:buClrTx/>
                        <a:buSzTx/>
                        <a:buFontTx/>
                        <a:buNone/>
                      </a:pPr>
                      <a:r>
                        <a:rPr kumimoji="0" lang="es-DO"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RD$200,000.00</a:t>
                      </a:r>
                      <a:endParaRPr lang="es-ES" dirty="0"/>
                    </a:p>
                  </a:txBody>
                  <a:tcPr/>
                </a:tc>
                <a:extLst>
                  <a:ext uri="{0D108BD9-81ED-4DB2-BD59-A6C34878D82A}">
                    <a16:rowId xmlns:a16="http://schemas.microsoft.com/office/drawing/2014/main" val="1493766471"/>
                  </a:ext>
                </a:extLst>
              </a:tr>
            </a:tbl>
          </a:graphicData>
        </a:graphic>
      </p:graphicFrame>
      <p:sp>
        <p:nvSpPr>
          <p:cNvPr id="5" name="CuadroTexto 4">
            <a:extLst>
              <a:ext uri="{FF2B5EF4-FFF2-40B4-BE49-F238E27FC236}">
                <a16:creationId xmlns:a16="http://schemas.microsoft.com/office/drawing/2014/main" id="{C394DD6B-E69B-9603-F95C-3113B3E08044}"/>
              </a:ext>
            </a:extLst>
          </p:cNvPr>
          <p:cNvSpPr txBox="1"/>
          <p:nvPr/>
        </p:nvSpPr>
        <p:spPr>
          <a:xfrm>
            <a:off x="1996724" y="314701"/>
            <a:ext cx="3851626" cy="461665"/>
          </a:xfrm>
          <a:prstGeom prst="rect">
            <a:avLst/>
          </a:prstGeom>
          <a:noFill/>
        </p:spPr>
        <p:txBody>
          <a:bodyPr wrap="square" rtlCol="0">
            <a:spAutoFit/>
          </a:bodyPr>
          <a:lstStyle/>
          <a:p>
            <a:r>
              <a:rPr lang="es-ES" sz="2400" b="1" dirty="0">
                <a:solidFill>
                  <a:schemeClr val="tx1">
                    <a:lumMod val="75000"/>
                    <a:lumOff val="25000"/>
                  </a:schemeClr>
                </a:solidFill>
                <a:latin typeface="Montserrat" panose="00000500000000000000" pitchFamily="2" charset="0"/>
                <a:ea typeface="HGSMinchoE" panose="020B0400000000000000" pitchFamily="18" charset="-128"/>
              </a:rPr>
              <a:t>JUSTICIA ACCESIBLE</a:t>
            </a:r>
            <a:endParaRPr lang="es-DO" sz="2400" b="1" dirty="0">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8" name="Imagen 4" descr="Un dibujo de un perro&#10;&#10;Descripción generada automáticamente con confianza media">
            <a:extLst>
              <a:ext uri="{FF2B5EF4-FFF2-40B4-BE49-F238E27FC236}">
                <a16:creationId xmlns:a16="http://schemas.microsoft.com/office/drawing/2014/main" id="{8EEE4D55-476E-5B44-7005-EC1264C7FB11}"/>
              </a:ext>
            </a:extLst>
          </p:cNvPr>
          <p:cNvPicPr>
            <a:picLocks noChangeAspect="1"/>
          </p:cNvPicPr>
          <p:nvPr/>
        </p:nvPicPr>
        <p:blipFill rotWithShape="1">
          <a:blip r:embed="rId3">
            <a:extLst>
              <a:ext uri="{28A0092B-C50C-407E-A947-70E740481C1C}">
                <a14:useLocalDpi xmlns:a14="http://schemas.microsoft.com/office/drawing/2010/main" val="0"/>
              </a:ext>
            </a:extLst>
          </a:blip>
          <a:srcRect l="36664" t="7890" r="35911"/>
          <a:stretch/>
        </p:blipFill>
        <p:spPr>
          <a:xfrm>
            <a:off x="1179017" y="222359"/>
            <a:ext cx="817707" cy="837349"/>
          </a:xfrm>
          <a:prstGeom prst="roundRect">
            <a:avLst/>
          </a:prstGeom>
          <a:ln w="19050">
            <a:solidFill>
              <a:schemeClr val="bg1"/>
            </a:solidFill>
          </a:ln>
        </p:spPr>
      </p:pic>
      <p:pic>
        <p:nvPicPr>
          <p:cNvPr id="9" name="Picture 6">
            <a:extLst>
              <a:ext uri="{FF2B5EF4-FFF2-40B4-BE49-F238E27FC236}">
                <a16:creationId xmlns:a16="http://schemas.microsoft.com/office/drawing/2014/main" id="{E8769B47-65B4-D716-BB56-398C29E11B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Tree>
    <p:extLst>
      <p:ext uri="{BB962C8B-B14F-4D97-AF65-F5344CB8AC3E}">
        <p14:creationId xmlns:p14="http://schemas.microsoft.com/office/powerpoint/2010/main" val="34218359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e0e2266-76bd-4139-930a-1cefa2e3aa60" xsi:nil="true"/>
    <lcf76f155ced4ddcb4097134ff3c332f xmlns="413b7329-655d-4d7d-a76a-bebacd67a116">
      <Terms xmlns="http://schemas.microsoft.com/office/infopath/2007/PartnerControls"/>
    </lcf76f155ced4ddcb4097134ff3c332f>
    <SharedWithUsers xmlns="6e0e2266-76bd-4139-930a-1cefa2e3aa60">
      <UserInfo>
        <DisplayName>Pamela Isabel Pena Medina</DisplayName>
        <AccountId>1427</AccountId>
        <AccountType/>
      </UserInfo>
      <UserInfo>
        <DisplayName>Isnelda Rosmery Guzman de Jesus</DisplayName>
        <AccountId>1421</AccountId>
        <AccountType/>
      </UserInfo>
    </SharedWithUsers>
    <FechaYhora xmlns="413b7329-655d-4d7d-a76a-bebacd67a116" xsi:nil="true"/>
    <Usuario xmlns="413b7329-655d-4d7d-a76a-bebacd67a116">
      <UserInfo>
        <DisplayName/>
        <AccountId xsi:nil="true"/>
        <AccountType/>
      </UserInfo>
    </Usuario>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7045315FBA9F44D8D70733E3990EA95" ma:contentTypeVersion="21" ma:contentTypeDescription="Crear nuevo documento." ma:contentTypeScope="" ma:versionID="c5e41d3e3511203606844c7903e882cd">
  <xsd:schema xmlns:xsd="http://www.w3.org/2001/XMLSchema" xmlns:xs="http://www.w3.org/2001/XMLSchema" xmlns:p="http://schemas.microsoft.com/office/2006/metadata/properties" xmlns:ns2="413b7329-655d-4d7d-a76a-bebacd67a116" xmlns:ns3="6e0e2266-76bd-4139-930a-1cefa2e3aa60" targetNamespace="http://schemas.microsoft.com/office/2006/metadata/properties" ma:root="true" ma:fieldsID="40e3aaf05e65c908f1f5ce32fd056f64" ns2:_="" ns3:_="">
    <xsd:import namespace="413b7329-655d-4d7d-a76a-bebacd67a116"/>
    <xsd:import namespace="6e0e2266-76bd-4139-930a-1cefa2e3aa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ServiceBillingMetadata" minOccurs="0"/>
                <xsd:element ref="ns2:FechaYhora" minOccurs="0"/>
                <xsd:element ref="ns2:Usuar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b7329-655d-4d7d-a76a-bebacd67a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6df2fa1b-c5fa-467e-b3aa-78339dce83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FechaYhora" ma:index="27" nillable="true" ma:displayName="Fecha Y hora" ma:description="Indica la fecha y Hora en que fue subido" ma:format="DateTime" ma:internalName="FechaYhora">
      <xsd:simpleType>
        <xsd:restriction base="dms:DateTime"/>
      </xsd:simpleType>
    </xsd:element>
    <xsd:element name="Usuario" ma:index="28" nillable="true" ma:displayName="Usuario" ma:description="Usuario que subió el Archivo" ma:format="Dropdown" ma:list="UserInfo" ma:SharePointGroup="0" ma:internalName="Usuari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0e2266-76bd-4139-930a-1cefa2e3aa6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982f561c-1994-4a7f-972f-9d5b7326916d}" ma:internalName="TaxCatchAll" ma:showField="CatchAllData" ma:web="6e0e2266-76bd-4139-930a-1cefa2e3a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0F5806-F181-4AF7-B217-DC1F77B07882}">
  <ds:schemaRefs>
    <ds:schemaRef ds:uri="http://schemas.microsoft.com/sharepoint/v3/contenttype/forms"/>
  </ds:schemaRefs>
</ds:datastoreItem>
</file>

<file path=customXml/itemProps2.xml><?xml version="1.0" encoding="utf-8"?>
<ds:datastoreItem xmlns:ds="http://schemas.openxmlformats.org/officeDocument/2006/customXml" ds:itemID="{9EE707CF-D2E9-4401-92C4-758FC5F8750E}">
  <ds:schemaRefs>
    <ds:schemaRef ds:uri="http://schemas.microsoft.com/office/2006/metadata/properties"/>
    <ds:schemaRef ds:uri="http://purl.org/dc/dcmitype/"/>
    <ds:schemaRef ds:uri="http://purl.org/dc/terms/"/>
    <ds:schemaRef ds:uri="6967ddc0-a37b-4f54-bdbc-1b84dc78d9e2"/>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ef3d409c-51e8-4a1c-b238-cf9f3673307b"/>
    <ds:schemaRef ds:uri="http://purl.org/dc/elements/1.1/"/>
    <ds:schemaRef ds:uri="6e0e2266-76bd-4139-930a-1cefa2e3aa60"/>
    <ds:schemaRef ds:uri="413b7329-655d-4d7d-a76a-bebacd67a116"/>
  </ds:schemaRefs>
</ds:datastoreItem>
</file>

<file path=customXml/itemProps3.xml><?xml version="1.0" encoding="utf-8"?>
<ds:datastoreItem xmlns:ds="http://schemas.openxmlformats.org/officeDocument/2006/customXml" ds:itemID="{BB801B05-5631-4AAD-BC02-7D745970F7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3b7329-655d-4d7d-a76a-bebacd67a116"/>
    <ds:schemaRef ds:uri="6e0e2266-76bd-4139-930a-1cefa2e3a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6615</TotalTime>
  <Words>2017</Words>
  <Application>Microsoft Office PowerPoint</Application>
  <PresentationFormat>Widescreen</PresentationFormat>
  <Paragraphs>191</Paragraphs>
  <Slides>11</Slides>
  <Notes>9</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Tema de Office</vt:lpstr>
      <vt:lpstr>1_Tema de Office</vt:lpstr>
      <vt:lpstr>PowerPoint Presentation</vt:lpstr>
      <vt:lpstr>PowerPoint Presentation</vt:lpstr>
      <vt:lpstr>El POA 2026 está conformado por un total de 18 proyectos para el año 2026, de los cuales, 13 son proyectos de arrastre y 5 son proyectos nuevos. Los 4 proyectos bajo la responsabilidad de la Dirección de Tecnología forman parte del programa de Transformación Digital. Estos proyectos se han clasificado en función de las prioridades Institucionales, las cuales responden a la misión y visión del Poder Judicial y fueron establecidas en su plan estratégico "Justicia del futuro 2034". La formulación del POA 2026 se fundamentan en los tres ejes estratégicos del Poder Judicial: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Katherin Gabriela Gonzalez Melendez</dc:creator>
  <cp:lastModifiedBy>Esperanza Adames L.</cp:lastModifiedBy>
  <cp:revision>34</cp:revision>
  <dcterms:created xsi:type="dcterms:W3CDTF">2023-01-24T15:37:28Z</dcterms:created>
  <dcterms:modified xsi:type="dcterms:W3CDTF">2026-02-09T18:53:32Z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0x01010027045315FBA9F44D8D70733E3990EA95</vt:lpwstr>
  </property>
  <property fmtid="{D5CDD505-2E9C-101B-9397-08002B2CF9AE}" pid="3" name="MediaServiceImageTags">
    <vt:lpwstr/>
  </property>
</Properties>
</file>